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1"/>
  </p:notesMasterIdLst>
  <p:handoutMasterIdLst>
    <p:handoutMasterId r:id="rId52"/>
  </p:handoutMasterIdLst>
  <p:sldIdLst>
    <p:sldId id="257" r:id="rId2"/>
    <p:sldId id="331" r:id="rId3"/>
    <p:sldId id="256" r:id="rId4"/>
    <p:sldId id="332" r:id="rId5"/>
    <p:sldId id="337" r:id="rId6"/>
    <p:sldId id="306" r:id="rId7"/>
    <p:sldId id="330" r:id="rId8"/>
    <p:sldId id="333" r:id="rId9"/>
    <p:sldId id="334" r:id="rId10"/>
    <p:sldId id="335" r:id="rId11"/>
    <p:sldId id="336" r:id="rId12"/>
    <p:sldId id="338" r:id="rId13"/>
    <p:sldId id="339" r:id="rId14"/>
    <p:sldId id="340" r:id="rId15"/>
    <p:sldId id="341" r:id="rId16"/>
    <p:sldId id="342" r:id="rId17"/>
    <p:sldId id="343" r:id="rId18"/>
    <p:sldId id="344" r:id="rId19"/>
    <p:sldId id="345" r:id="rId20"/>
    <p:sldId id="318" r:id="rId21"/>
    <p:sldId id="319" r:id="rId22"/>
    <p:sldId id="348" r:id="rId23"/>
    <p:sldId id="320" r:id="rId24"/>
    <p:sldId id="321" r:id="rId25"/>
    <p:sldId id="322" r:id="rId26"/>
    <p:sldId id="346" r:id="rId27"/>
    <p:sldId id="316" r:id="rId28"/>
    <p:sldId id="307" r:id="rId29"/>
    <p:sldId id="308" r:id="rId30"/>
    <p:sldId id="315" r:id="rId31"/>
    <p:sldId id="309" r:id="rId32"/>
    <p:sldId id="312" r:id="rId33"/>
    <p:sldId id="313" r:id="rId34"/>
    <p:sldId id="314" r:id="rId35"/>
    <p:sldId id="292" r:id="rId36"/>
    <p:sldId id="293" r:id="rId37"/>
    <p:sldId id="294" r:id="rId38"/>
    <p:sldId id="295" r:id="rId39"/>
    <p:sldId id="296" r:id="rId40"/>
    <p:sldId id="297" r:id="rId41"/>
    <p:sldId id="310" r:id="rId42"/>
    <p:sldId id="311" r:id="rId43"/>
    <p:sldId id="298" r:id="rId44"/>
    <p:sldId id="299" r:id="rId45"/>
    <p:sldId id="300" r:id="rId46"/>
    <p:sldId id="291" r:id="rId47"/>
    <p:sldId id="303" r:id="rId48"/>
    <p:sldId id="304" r:id="rId49"/>
    <p:sldId id="347" r:id="rId50"/>
  </p:sldIdLst>
  <p:sldSz cx="11704638" cy="6583363"/>
  <p:notesSz cx="7315200" cy="9601200"/>
  <p:defaultTextStyle>
    <a:defPPr>
      <a:defRPr lang="en-US"/>
    </a:defPPr>
    <a:lvl1pPr marL="0" algn="l" defTabSz="829909" rtl="0" eaLnBrk="1" latinLnBrk="0" hangingPunct="1">
      <a:defRPr sz="1634" kern="1200">
        <a:solidFill>
          <a:schemeClr val="tx1"/>
        </a:solidFill>
        <a:latin typeface="+mn-lt"/>
        <a:ea typeface="+mn-ea"/>
        <a:cs typeface="+mn-cs"/>
      </a:defRPr>
    </a:lvl1pPr>
    <a:lvl2pPr marL="414955" algn="l" defTabSz="829909" rtl="0" eaLnBrk="1" latinLnBrk="0" hangingPunct="1">
      <a:defRPr sz="1634" kern="1200">
        <a:solidFill>
          <a:schemeClr val="tx1"/>
        </a:solidFill>
        <a:latin typeface="+mn-lt"/>
        <a:ea typeface="+mn-ea"/>
        <a:cs typeface="+mn-cs"/>
      </a:defRPr>
    </a:lvl2pPr>
    <a:lvl3pPr marL="829909" algn="l" defTabSz="829909" rtl="0" eaLnBrk="1" latinLnBrk="0" hangingPunct="1">
      <a:defRPr sz="1634" kern="1200">
        <a:solidFill>
          <a:schemeClr val="tx1"/>
        </a:solidFill>
        <a:latin typeface="+mn-lt"/>
        <a:ea typeface="+mn-ea"/>
        <a:cs typeface="+mn-cs"/>
      </a:defRPr>
    </a:lvl3pPr>
    <a:lvl4pPr marL="1244864" algn="l" defTabSz="829909" rtl="0" eaLnBrk="1" latinLnBrk="0" hangingPunct="1">
      <a:defRPr sz="1634" kern="1200">
        <a:solidFill>
          <a:schemeClr val="tx1"/>
        </a:solidFill>
        <a:latin typeface="+mn-lt"/>
        <a:ea typeface="+mn-ea"/>
        <a:cs typeface="+mn-cs"/>
      </a:defRPr>
    </a:lvl4pPr>
    <a:lvl5pPr marL="1659819" algn="l" defTabSz="829909" rtl="0" eaLnBrk="1" latinLnBrk="0" hangingPunct="1">
      <a:defRPr sz="1634" kern="1200">
        <a:solidFill>
          <a:schemeClr val="tx1"/>
        </a:solidFill>
        <a:latin typeface="+mn-lt"/>
        <a:ea typeface="+mn-ea"/>
        <a:cs typeface="+mn-cs"/>
      </a:defRPr>
    </a:lvl5pPr>
    <a:lvl6pPr marL="2074774" algn="l" defTabSz="829909" rtl="0" eaLnBrk="1" latinLnBrk="0" hangingPunct="1">
      <a:defRPr sz="1634" kern="1200">
        <a:solidFill>
          <a:schemeClr val="tx1"/>
        </a:solidFill>
        <a:latin typeface="+mn-lt"/>
        <a:ea typeface="+mn-ea"/>
        <a:cs typeface="+mn-cs"/>
      </a:defRPr>
    </a:lvl6pPr>
    <a:lvl7pPr marL="2489728" algn="l" defTabSz="829909" rtl="0" eaLnBrk="1" latinLnBrk="0" hangingPunct="1">
      <a:defRPr sz="1634" kern="1200">
        <a:solidFill>
          <a:schemeClr val="tx1"/>
        </a:solidFill>
        <a:latin typeface="+mn-lt"/>
        <a:ea typeface="+mn-ea"/>
        <a:cs typeface="+mn-cs"/>
      </a:defRPr>
    </a:lvl7pPr>
    <a:lvl8pPr marL="2904683" algn="l" defTabSz="829909" rtl="0" eaLnBrk="1" latinLnBrk="0" hangingPunct="1">
      <a:defRPr sz="1634" kern="1200">
        <a:solidFill>
          <a:schemeClr val="tx1"/>
        </a:solidFill>
        <a:latin typeface="+mn-lt"/>
        <a:ea typeface="+mn-ea"/>
        <a:cs typeface="+mn-cs"/>
      </a:defRPr>
    </a:lvl8pPr>
    <a:lvl9pPr marL="3319638" algn="l" defTabSz="829909" rtl="0" eaLnBrk="1" latinLnBrk="0" hangingPunct="1">
      <a:defRPr sz="1634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74" userDrawn="1">
          <p15:clr>
            <a:srgbClr val="A4A3A4"/>
          </p15:clr>
        </p15:guide>
        <p15:guide id="2" pos="3687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oberto Cabrera" initials="RC" lastIdx="2" clrIdx="0">
    <p:extLst>
      <p:ext uri="{19B8F6BF-5375-455C-9EA6-DF929625EA0E}">
        <p15:presenceInfo xmlns:p15="http://schemas.microsoft.com/office/powerpoint/2012/main" userId="S-1-5-21-220523388-1336601894-725345543-225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C342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325" autoAdjust="0"/>
    <p:restoredTop sz="94881" autoAdjust="0"/>
  </p:normalViewPr>
  <p:slideViewPr>
    <p:cSldViewPr snapToGrid="0" showGuides="1">
      <p:cViewPr varScale="1">
        <p:scale>
          <a:sx n="60" d="100"/>
          <a:sy n="60" d="100"/>
        </p:scale>
        <p:origin x="38" y="1354"/>
      </p:cViewPr>
      <p:guideLst>
        <p:guide orient="horz" pos="2074"/>
        <p:guide pos="368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commentAuthors" Target="commentAuthor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170238" cy="481013"/>
          </a:xfrm>
          <a:prstGeom prst="rect">
            <a:avLst/>
          </a:prstGeom>
        </p:spPr>
        <p:txBody>
          <a:bodyPr vert="horz" lIns="91427" tIns="45714" rIns="91427" bIns="457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375" y="1"/>
            <a:ext cx="3170238" cy="481013"/>
          </a:xfrm>
          <a:prstGeom prst="rect">
            <a:avLst/>
          </a:prstGeom>
        </p:spPr>
        <p:txBody>
          <a:bodyPr vert="horz" lIns="91427" tIns="45714" rIns="91427" bIns="45714" rtlCol="0"/>
          <a:lstStyle>
            <a:lvl1pPr algn="r">
              <a:defRPr sz="1200"/>
            </a:lvl1pPr>
          </a:lstStyle>
          <a:p>
            <a:fld id="{0F0B48A8-0CFE-4D18-AD31-7CD8C5162CDB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120188"/>
            <a:ext cx="3170238" cy="481012"/>
          </a:xfrm>
          <a:prstGeom prst="rect">
            <a:avLst/>
          </a:prstGeom>
        </p:spPr>
        <p:txBody>
          <a:bodyPr vert="horz" lIns="91427" tIns="45714" rIns="91427" bIns="457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81012"/>
          </a:xfrm>
          <a:prstGeom prst="rect">
            <a:avLst/>
          </a:prstGeom>
        </p:spPr>
        <p:txBody>
          <a:bodyPr vert="horz" lIns="91427" tIns="45714" rIns="91427" bIns="45714" rtlCol="0" anchor="b"/>
          <a:lstStyle>
            <a:lvl1pPr algn="r">
              <a:defRPr sz="1200"/>
            </a:lvl1pPr>
          </a:lstStyle>
          <a:p>
            <a:fld id="{3C49D0D5-B571-4B15-ABB1-336AD596E4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178909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170518" cy="481878"/>
          </a:xfrm>
          <a:prstGeom prst="rect">
            <a:avLst/>
          </a:prstGeom>
        </p:spPr>
        <p:txBody>
          <a:bodyPr vert="horz" lIns="86736" tIns="43368" rIns="86736" bIns="43368" rtlCol="0"/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189" y="1"/>
            <a:ext cx="3170518" cy="481878"/>
          </a:xfrm>
          <a:prstGeom prst="rect">
            <a:avLst/>
          </a:prstGeom>
        </p:spPr>
        <p:txBody>
          <a:bodyPr vert="horz" lIns="86736" tIns="43368" rIns="86736" bIns="43368" rtlCol="0"/>
          <a:lstStyle>
            <a:lvl1pPr algn="r">
              <a:defRPr sz="1100"/>
            </a:lvl1pPr>
          </a:lstStyle>
          <a:p>
            <a:fld id="{671B3297-AE72-4413-A663-3FE552591134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6736" tIns="43368" rIns="86736" bIns="43368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2119" y="4620275"/>
            <a:ext cx="5850965" cy="3780775"/>
          </a:xfrm>
          <a:prstGeom prst="rect">
            <a:avLst/>
          </a:prstGeom>
        </p:spPr>
        <p:txBody>
          <a:bodyPr vert="horz" lIns="86736" tIns="43368" rIns="86736" bIns="43368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322"/>
            <a:ext cx="3170518" cy="481878"/>
          </a:xfrm>
          <a:prstGeom prst="rect">
            <a:avLst/>
          </a:prstGeom>
        </p:spPr>
        <p:txBody>
          <a:bodyPr vert="horz" lIns="86736" tIns="43368" rIns="86736" bIns="43368" rtlCol="0" anchor="b"/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189" y="9119322"/>
            <a:ext cx="3170518" cy="481878"/>
          </a:xfrm>
          <a:prstGeom prst="rect">
            <a:avLst/>
          </a:prstGeom>
        </p:spPr>
        <p:txBody>
          <a:bodyPr vert="horz" lIns="86736" tIns="43368" rIns="86736" bIns="43368" rtlCol="0" anchor="b"/>
          <a:lstStyle>
            <a:lvl1pPr algn="r">
              <a:defRPr sz="1100"/>
            </a:lvl1pPr>
          </a:lstStyle>
          <a:p>
            <a:fld id="{397ABEF9-85D0-4050-855E-94A6D01297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675965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829909" rtl="0" eaLnBrk="1" latinLnBrk="0" hangingPunct="1">
      <a:defRPr sz="1089" kern="1200">
        <a:solidFill>
          <a:schemeClr val="tx1"/>
        </a:solidFill>
        <a:latin typeface="+mn-lt"/>
        <a:ea typeface="+mn-ea"/>
        <a:cs typeface="+mn-cs"/>
      </a:defRPr>
    </a:lvl1pPr>
    <a:lvl2pPr marL="414955" algn="l" defTabSz="829909" rtl="0" eaLnBrk="1" latinLnBrk="0" hangingPunct="1">
      <a:defRPr sz="1089" kern="1200">
        <a:solidFill>
          <a:schemeClr val="tx1"/>
        </a:solidFill>
        <a:latin typeface="+mn-lt"/>
        <a:ea typeface="+mn-ea"/>
        <a:cs typeface="+mn-cs"/>
      </a:defRPr>
    </a:lvl2pPr>
    <a:lvl3pPr marL="829909" algn="l" defTabSz="829909" rtl="0" eaLnBrk="1" latinLnBrk="0" hangingPunct="1">
      <a:defRPr sz="1089" kern="1200">
        <a:solidFill>
          <a:schemeClr val="tx1"/>
        </a:solidFill>
        <a:latin typeface="+mn-lt"/>
        <a:ea typeface="+mn-ea"/>
        <a:cs typeface="+mn-cs"/>
      </a:defRPr>
    </a:lvl3pPr>
    <a:lvl4pPr marL="1244864" algn="l" defTabSz="829909" rtl="0" eaLnBrk="1" latinLnBrk="0" hangingPunct="1">
      <a:defRPr sz="1089" kern="1200">
        <a:solidFill>
          <a:schemeClr val="tx1"/>
        </a:solidFill>
        <a:latin typeface="+mn-lt"/>
        <a:ea typeface="+mn-ea"/>
        <a:cs typeface="+mn-cs"/>
      </a:defRPr>
    </a:lvl4pPr>
    <a:lvl5pPr marL="1659819" algn="l" defTabSz="829909" rtl="0" eaLnBrk="1" latinLnBrk="0" hangingPunct="1">
      <a:defRPr sz="1089" kern="1200">
        <a:solidFill>
          <a:schemeClr val="tx1"/>
        </a:solidFill>
        <a:latin typeface="+mn-lt"/>
        <a:ea typeface="+mn-ea"/>
        <a:cs typeface="+mn-cs"/>
      </a:defRPr>
    </a:lvl5pPr>
    <a:lvl6pPr marL="2074774" algn="l" defTabSz="829909" rtl="0" eaLnBrk="1" latinLnBrk="0" hangingPunct="1">
      <a:defRPr sz="1089" kern="1200">
        <a:solidFill>
          <a:schemeClr val="tx1"/>
        </a:solidFill>
        <a:latin typeface="+mn-lt"/>
        <a:ea typeface="+mn-ea"/>
        <a:cs typeface="+mn-cs"/>
      </a:defRPr>
    </a:lvl6pPr>
    <a:lvl7pPr marL="2489728" algn="l" defTabSz="829909" rtl="0" eaLnBrk="1" latinLnBrk="0" hangingPunct="1">
      <a:defRPr sz="1089" kern="1200">
        <a:solidFill>
          <a:schemeClr val="tx1"/>
        </a:solidFill>
        <a:latin typeface="+mn-lt"/>
        <a:ea typeface="+mn-ea"/>
        <a:cs typeface="+mn-cs"/>
      </a:defRPr>
    </a:lvl7pPr>
    <a:lvl8pPr marL="2904683" algn="l" defTabSz="829909" rtl="0" eaLnBrk="1" latinLnBrk="0" hangingPunct="1">
      <a:defRPr sz="1089" kern="1200">
        <a:solidFill>
          <a:schemeClr val="tx1"/>
        </a:solidFill>
        <a:latin typeface="+mn-lt"/>
        <a:ea typeface="+mn-ea"/>
        <a:cs typeface="+mn-cs"/>
      </a:defRPr>
    </a:lvl8pPr>
    <a:lvl9pPr marL="3319638" algn="l" defTabSz="829909" rtl="0" eaLnBrk="1" latinLnBrk="0" hangingPunct="1">
      <a:defRPr sz="1089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92150" y="1146175"/>
            <a:ext cx="5499100" cy="3092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D0B38C-A2D7-4CFF-A908-9A27CF0C1CEC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695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97ABEF9-85D0-4050-855E-94A6D01297E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9149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97ABEF9-85D0-4050-855E-94A6D01297E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4169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97ABEF9-85D0-4050-855E-94A6D01297E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3851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97ABEF9-85D0-4050-855E-94A6D01297E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0646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97ABEF9-85D0-4050-855E-94A6D01297E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9277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97ABEF9-85D0-4050-855E-94A6D01297E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9902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97ABEF9-85D0-4050-855E-94A6D01297E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3447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97ABEF9-85D0-4050-855E-94A6D01297E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5275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97ABEF9-85D0-4050-855E-94A6D01297E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15555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97ABEF9-85D0-4050-855E-94A6D01297E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8533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97ABEF9-85D0-4050-855E-94A6D01297E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7663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97ABEF9-85D0-4050-855E-94A6D01297E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91869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97ABEF9-85D0-4050-855E-94A6D01297E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37743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97ABEF9-85D0-4050-855E-94A6D01297E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05180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97ABEF9-85D0-4050-855E-94A6D01297E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12352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97ABEF9-85D0-4050-855E-94A6D01297E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99268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97ABEF9-85D0-4050-855E-94A6D01297E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64720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97ABEF9-85D0-4050-855E-94A6D01297E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64242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97ABEF9-85D0-4050-855E-94A6D01297ED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07835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97ABEF9-85D0-4050-855E-94A6D01297ED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72633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97ABEF9-85D0-4050-855E-94A6D01297ED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3407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97ABEF9-85D0-4050-855E-94A6D01297E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10221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97ABEF9-85D0-4050-855E-94A6D01297ED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7450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97ABEF9-85D0-4050-855E-94A6D01297ED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05194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97ABEF9-85D0-4050-855E-94A6D01297ED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39436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97ABEF9-85D0-4050-855E-94A6D01297ED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80730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97ABEF9-85D0-4050-855E-94A6D01297ED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96374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97ABEF9-85D0-4050-855E-94A6D01297ED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70125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97ABEF9-85D0-4050-855E-94A6D01297ED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15457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97ABEF9-85D0-4050-855E-94A6D01297ED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89694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97ABEF9-85D0-4050-855E-94A6D01297ED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64386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97ABEF9-85D0-4050-855E-94A6D01297ED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3426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97ABEF9-85D0-4050-855E-94A6D01297E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5902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97ABEF9-85D0-4050-855E-94A6D01297ED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22294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97ABEF9-85D0-4050-855E-94A6D01297ED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0006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97ABEF9-85D0-4050-855E-94A6D01297ED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44163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97ABEF9-85D0-4050-855E-94A6D01297ED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06629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97ABEF9-85D0-4050-855E-94A6D01297ED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76656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97ABEF9-85D0-4050-855E-94A6D01297ED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10585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97ABEF9-85D0-4050-855E-94A6D01297ED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5775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97ABEF9-85D0-4050-855E-94A6D01297ED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51025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97ABEF9-85D0-4050-855E-94A6D01297ED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44737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defTabSz="860865"/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860865"/>
            <a:fld id="{397ABEF9-85D0-4050-855E-94A6D01297ED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860865"/>
              <a:t>49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7612899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97ABEF9-85D0-4050-855E-94A6D01297E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295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97ABEF9-85D0-4050-855E-94A6D01297E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9572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97ABEF9-85D0-4050-855E-94A6D01297E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6703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97ABEF9-85D0-4050-855E-94A6D01297E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1143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97ABEF9-85D0-4050-855E-94A6D01297E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964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84935" y="261356"/>
            <a:ext cx="10532770" cy="1099007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5521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84935" y="1539614"/>
            <a:ext cx="10532770" cy="1820711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401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84935" y="3533621"/>
            <a:ext cx="10532770" cy="1820711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401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584935" y="261356"/>
            <a:ext cx="10532770" cy="1099007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5521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584935" y="1539614"/>
            <a:ext cx="5139860" cy="1820711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401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5982181" y="1539614"/>
            <a:ext cx="5139860" cy="1820711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401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5982181" y="3533621"/>
            <a:ext cx="5139860" cy="1820711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401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584935" y="3533621"/>
            <a:ext cx="5139860" cy="1820711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401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63080" y="1077416"/>
            <a:ext cx="8778479" cy="2291986"/>
          </a:xfrm>
        </p:spPr>
        <p:txBody>
          <a:bodyPr anchor="b"/>
          <a:lstStyle>
            <a:lvl1pPr algn="ctr">
              <a:defRPr sz="576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63080" y="3457790"/>
            <a:ext cx="8778479" cy="1589455"/>
          </a:xfrm>
        </p:spPr>
        <p:txBody>
          <a:bodyPr/>
          <a:lstStyle>
            <a:lvl1pPr marL="0" indent="0" algn="ctr">
              <a:buNone/>
              <a:defRPr sz="2304"/>
            </a:lvl1pPr>
            <a:lvl2pPr marL="438912" indent="0" algn="ctr">
              <a:buNone/>
              <a:defRPr sz="1920"/>
            </a:lvl2pPr>
            <a:lvl3pPr marL="877824" indent="0" algn="ctr">
              <a:buNone/>
              <a:defRPr sz="1728"/>
            </a:lvl3pPr>
            <a:lvl4pPr marL="1316736" indent="0" algn="ctr">
              <a:buNone/>
              <a:defRPr sz="1536"/>
            </a:lvl4pPr>
            <a:lvl5pPr marL="1755648" indent="0" algn="ctr">
              <a:buNone/>
              <a:defRPr sz="1536"/>
            </a:lvl5pPr>
            <a:lvl6pPr marL="2194560" indent="0" algn="ctr">
              <a:buNone/>
              <a:defRPr sz="1536"/>
            </a:lvl6pPr>
            <a:lvl7pPr marL="2633472" indent="0" algn="ctr">
              <a:buNone/>
              <a:defRPr sz="1536"/>
            </a:lvl7pPr>
            <a:lvl8pPr marL="3072384" indent="0" algn="ctr">
              <a:buNone/>
              <a:defRPr sz="1536"/>
            </a:lvl8pPr>
            <a:lvl9pPr marL="3511296" indent="0" algn="ctr">
              <a:buNone/>
              <a:defRPr sz="1536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A3DD7-D558-4A04-96D8-0B500F4974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38444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84935" y="261356"/>
            <a:ext cx="10532770" cy="1099007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5521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584935" y="1539614"/>
            <a:ext cx="10532770" cy="3817225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024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84935" y="261356"/>
            <a:ext cx="10532770" cy="1099007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5521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584935" y="1539614"/>
            <a:ext cx="10532770" cy="3817225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401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84935" y="261356"/>
            <a:ext cx="10532770" cy="1099007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5521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584935" y="1539614"/>
            <a:ext cx="5139860" cy="3817225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401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5982181" y="1539614"/>
            <a:ext cx="5139860" cy="3817225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401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84935" y="261356"/>
            <a:ext cx="10532770" cy="1099007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5521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584935" y="261356"/>
            <a:ext cx="10532770" cy="5095483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024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84935" y="261356"/>
            <a:ext cx="10532770" cy="1099007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5521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584935" y="1539614"/>
            <a:ext cx="5139860" cy="1820711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401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584935" y="3533621"/>
            <a:ext cx="5139860" cy="1820711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401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5982181" y="1539614"/>
            <a:ext cx="5139860" cy="3817225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401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84935" y="261356"/>
            <a:ext cx="10532770" cy="1099007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5521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584935" y="1539614"/>
            <a:ext cx="5139860" cy="3817225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401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5982181" y="1539614"/>
            <a:ext cx="5139860" cy="1820711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401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5982181" y="3533621"/>
            <a:ext cx="5139860" cy="1820711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401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84935" y="261356"/>
            <a:ext cx="10532770" cy="1099007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5521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584935" y="1539614"/>
            <a:ext cx="5139860" cy="1820711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401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5982181" y="1539614"/>
            <a:ext cx="5139860" cy="1820711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401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584935" y="3533621"/>
            <a:ext cx="10532770" cy="1820711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401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84935" y="261356"/>
            <a:ext cx="10532770" cy="1099007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US" sz="5521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title text format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584935" y="1539614"/>
            <a:ext cx="10532770" cy="3817225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401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outline text format</a:t>
            </a:r>
          </a:p>
          <a:p>
            <a:pPr marL="1086566" lvl="1" indent="-407462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3507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Second Outline Level</a:t>
            </a:r>
          </a:p>
          <a:p>
            <a:pPr marL="1629850" lvl="2" indent="-362189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004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Third Outline Level</a:t>
            </a:r>
          </a:p>
          <a:p>
            <a:pPr marL="2173133" lvl="3" indent="-271642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515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Fourth Outline Level</a:t>
            </a:r>
          </a:p>
          <a:p>
            <a:pPr marL="2716416" lvl="4" indent="-271642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515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Fifth Outline Level</a:t>
            </a:r>
          </a:p>
          <a:p>
            <a:pPr marL="3259699" lvl="5" indent="-271642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515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Sixth Outline Level</a:t>
            </a:r>
          </a:p>
          <a:p>
            <a:pPr marL="3802982" lvl="6" indent="-271642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515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Seventh Outline Level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584935" y="5995812"/>
            <a:ext cx="2726412" cy="453767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1761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4001129" y="5995812"/>
            <a:ext cx="3709843" cy="453767"/>
          </a:xfrm>
          <a:prstGeom prst="rect">
            <a:avLst/>
          </a:prstGeom>
        </p:spPr>
        <p:txBody>
          <a:bodyPr lIns="0" tIns="0" rIns="0" bIns="0"/>
          <a:lstStyle/>
          <a:p>
            <a:pPr algn="ctr"/>
            <a:endParaRPr lang="en-US" sz="1761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8390111" y="5995812"/>
            <a:ext cx="2726412" cy="453767"/>
          </a:xfrm>
          <a:prstGeom prst="rect">
            <a:avLst/>
          </a:prstGeom>
        </p:spPr>
        <p:txBody>
          <a:bodyPr lIns="0" tIns="0" rIns="0" bIns="0"/>
          <a:lstStyle/>
          <a:p>
            <a:pPr algn="r"/>
            <a:fld id="{C392265C-27EA-4F15-B677-C758FFEB103D}" type="slidenum">
              <a:rPr lang="en-US" sz="1761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‹#›</a:t>
            </a:fld>
            <a:endParaRPr lang="en-US" sz="1761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7" name="TextShape 1"/>
          <p:cNvSpPr txBox="1"/>
          <p:nvPr userDrawn="1"/>
        </p:nvSpPr>
        <p:spPr>
          <a:xfrm>
            <a:off x="27355" y="1954473"/>
            <a:ext cx="2012460" cy="3455193"/>
          </a:xfrm>
          <a:prstGeom prst="rect">
            <a:avLst/>
          </a:prstGeom>
          <a:noFill/>
          <a:ln>
            <a:noFill/>
          </a:ln>
        </p:spPr>
        <p:txBody>
          <a:bodyPr lIns="113188" tIns="56594" rIns="113188" bIns="56594"/>
          <a:lstStyle/>
          <a:p>
            <a:r>
              <a:rPr lang="en-US" sz="1800" b="1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Veranda CDD II</a:t>
            </a:r>
          </a:p>
          <a:p>
            <a:r>
              <a:rPr lang="en-US" sz="1800" b="1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Stormwater</a:t>
            </a:r>
          </a:p>
          <a:p>
            <a:r>
              <a:rPr lang="en-US" sz="1800" b="1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System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73" r:id="rId13"/>
  </p:sldLayoutIdLst>
  <p:hf hdr="0" ftr="0" dt="0"/>
  <p:txStyles>
    <p:titleStyle>
      <a:lvl1pPr algn="l" defTabSz="1149949" rtl="0" eaLnBrk="1" latinLnBrk="0" hangingPunct="1">
        <a:lnSpc>
          <a:spcPct val="90000"/>
        </a:lnSpc>
        <a:spcBef>
          <a:spcPct val="0"/>
        </a:spcBef>
        <a:buNone/>
        <a:defRPr sz="55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32000" indent="-324000" algn="l" defTabSz="1149949" rtl="0" eaLnBrk="1" latinLnBrk="0" hangingPunct="1">
        <a:lnSpc>
          <a:spcPct val="90000"/>
        </a:lnSpc>
        <a:spcBef>
          <a:spcPts val="1258"/>
        </a:spcBef>
        <a:buClr>
          <a:srgbClr val="000000"/>
        </a:buClr>
        <a:buSzPct val="45000"/>
        <a:buFont typeface="Wingdings" charset="2"/>
        <a:buChar char=""/>
        <a:defRPr sz="3521" kern="1200">
          <a:solidFill>
            <a:schemeClr val="tx1"/>
          </a:solidFill>
          <a:latin typeface="+mn-lt"/>
          <a:ea typeface="+mn-ea"/>
          <a:cs typeface="+mn-cs"/>
        </a:defRPr>
      </a:lvl1pPr>
      <a:lvl2pPr marL="862462" indent="-287487" algn="l" defTabSz="1149949" rtl="0" eaLnBrk="1" latinLnBrk="0" hangingPunct="1">
        <a:lnSpc>
          <a:spcPct val="90000"/>
        </a:lnSpc>
        <a:spcBef>
          <a:spcPts val="629"/>
        </a:spcBef>
        <a:buFont typeface="Arial" panose="020B0604020202020204" pitchFamily="34" charset="0"/>
        <a:buChar char="•"/>
        <a:defRPr sz="3018" kern="1200">
          <a:solidFill>
            <a:schemeClr val="tx1"/>
          </a:solidFill>
          <a:latin typeface="+mn-lt"/>
          <a:ea typeface="+mn-ea"/>
          <a:cs typeface="+mn-cs"/>
        </a:defRPr>
      </a:lvl2pPr>
      <a:lvl3pPr marL="1437437" indent="-287487" algn="l" defTabSz="1149949" rtl="0" eaLnBrk="1" latinLnBrk="0" hangingPunct="1">
        <a:lnSpc>
          <a:spcPct val="90000"/>
        </a:lnSpc>
        <a:spcBef>
          <a:spcPts val="629"/>
        </a:spcBef>
        <a:buFont typeface="Arial" panose="020B0604020202020204" pitchFamily="34" charset="0"/>
        <a:buChar char="•"/>
        <a:defRPr sz="2515" kern="1200">
          <a:solidFill>
            <a:schemeClr val="tx1"/>
          </a:solidFill>
          <a:latin typeface="+mn-lt"/>
          <a:ea typeface="+mn-ea"/>
          <a:cs typeface="+mn-cs"/>
        </a:defRPr>
      </a:lvl3pPr>
      <a:lvl4pPr marL="2012412" indent="-287487" algn="l" defTabSz="1149949" rtl="0" eaLnBrk="1" latinLnBrk="0" hangingPunct="1">
        <a:lnSpc>
          <a:spcPct val="90000"/>
        </a:lnSpc>
        <a:spcBef>
          <a:spcPts val="629"/>
        </a:spcBef>
        <a:buFont typeface="Arial" panose="020B0604020202020204" pitchFamily="34" charset="0"/>
        <a:buChar char="•"/>
        <a:defRPr sz="2264" kern="1200">
          <a:solidFill>
            <a:schemeClr val="tx1"/>
          </a:solidFill>
          <a:latin typeface="+mn-lt"/>
          <a:ea typeface="+mn-ea"/>
          <a:cs typeface="+mn-cs"/>
        </a:defRPr>
      </a:lvl4pPr>
      <a:lvl5pPr marL="2587386" indent="-287487" algn="l" defTabSz="1149949" rtl="0" eaLnBrk="1" latinLnBrk="0" hangingPunct="1">
        <a:lnSpc>
          <a:spcPct val="90000"/>
        </a:lnSpc>
        <a:spcBef>
          <a:spcPts val="629"/>
        </a:spcBef>
        <a:buFont typeface="Arial" panose="020B0604020202020204" pitchFamily="34" charset="0"/>
        <a:buChar char="•"/>
        <a:defRPr sz="2264" kern="1200">
          <a:solidFill>
            <a:schemeClr val="tx1"/>
          </a:solidFill>
          <a:latin typeface="+mn-lt"/>
          <a:ea typeface="+mn-ea"/>
          <a:cs typeface="+mn-cs"/>
        </a:defRPr>
      </a:lvl5pPr>
      <a:lvl6pPr marL="3162361" indent="-287487" algn="l" defTabSz="1149949" rtl="0" eaLnBrk="1" latinLnBrk="0" hangingPunct="1">
        <a:lnSpc>
          <a:spcPct val="90000"/>
        </a:lnSpc>
        <a:spcBef>
          <a:spcPts val="629"/>
        </a:spcBef>
        <a:buFont typeface="Arial" panose="020B0604020202020204" pitchFamily="34" charset="0"/>
        <a:buChar char="•"/>
        <a:defRPr sz="2264" kern="1200">
          <a:solidFill>
            <a:schemeClr val="tx1"/>
          </a:solidFill>
          <a:latin typeface="+mn-lt"/>
          <a:ea typeface="+mn-ea"/>
          <a:cs typeface="+mn-cs"/>
        </a:defRPr>
      </a:lvl6pPr>
      <a:lvl7pPr marL="3737336" indent="-287487" algn="l" defTabSz="1149949" rtl="0" eaLnBrk="1" latinLnBrk="0" hangingPunct="1">
        <a:lnSpc>
          <a:spcPct val="90000"/>
        </a:lnSpc>
        <a:spcBef>
          <a:spcPts val="629"/>
        </a:spcBef>
        <a:buFont typeface="Arial" panose="020B0604020202020204" pitchFamily="34" charset="0"/>
        <a:buChar char="•"/>
        <a:defRPr sz="2264" kern="1200">
          <a:solidFill>
            <a:schemeClr val="tx1"/>
          </a:solidFill>
          <a:latin typeface="+mn-lt"/>
          <a:ea typeface="+mn-ea"/>
          <a:cs typeface="+mn-cs"/>
        </a:defRPr>
      </a:lvl7pPr>
      <a:lvl8pPr marL="4312310" indent="-287487" algn="l" defTabSz="1149949" rtl="0" eaLnBrk="1" latinLnBrk="0" hangingPunct="1">
        <a:lnSpc>
          <a:spcPct val="90000"/>
        </a:lnSpc>
        <a:spcBef>
          <a:spcPts val="629"/>
        </a:spcBef>
        <a:buFont typeface="Arial" panose="020B0604020202020204" pitchFamily="34" charset="0"/>
        <a:buChar char="•"/>
        <a:defRPr sz="2264" kern="1200">
          <a:solidFill>
            <a:schemeClr val="tx1"/>
          </a:solidFill>
          <a:latin typeface="+mn-lt"/>
          <a:ea typeface="+mn-ea"/>
          <a:cs typeface="+mn-cs"/>
        </a:defRPr>
      </a:lvl8pPr>
      <a:lvl9pPr marL="4887285" indent="-287487" algn="l" defTabSz="1149949" rtl="0" eaLnBrk="1" latinLnBrk="0" hangingPunct="1">
        <a:lnSpc>
          <a:spcPct val="90000"/>
        </a:lnSpc>
        <a:spcBef>
          <a:spcPts val="629"/>
        </a:spcBef>
        <a:buFont typeface="Arial" panose="020B0604020202020204" pitchFamily="34" charset="0"/>
        <a:buChar char="•"/>
        <a:defRPr sz="226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49949" rtl="0" eaLnBrk="1" latinLnBrk="0" hangingPunct="1">
        <a:defRPr sz="2264" kern="1200">
          <a:solidFill>
            <a:schemeClr val="tx1"/>
          </a:solidFill>
          <a:latin typeface="+mn-lt"/>
          <a:ea typeface="+mn-ea"/>
          <a:cs typeface="+mn-cs"/>
        </a:defRPr>
      </a:lvl1pPr>
      <a:lvl2pPr marL="574975" algn="l" defTabSz="1149949" rtl="0" eaLnBrk="1" latinLnBrk="0" hangingPunct="1">
        <a:defRPr sz="2264" kern="1200">
          <a:solidFill>
            <a:schemeClr val="tx1"/>
          </a:solidFill>
          <a:latin typeface="+mn-lt"/>
          <a:ea typeface="+mn-ea"/>
          <a:cs typeface="+mn-cs"/>
        </a:defRPr>
      </a:lvl2pPr>
      <a:lvl3pPr marL="1149949" algn="l" defTabSz="1149949" rtl="0" eaLnBrk="1" latinLnBrk="0" hangingPunct="1">
        <a:defRPr sz="2264" kern="1200">
          <a:solidFill>
            <a:schemeClr val="tx1"/>
          </a:solidFill>
          <a:latin typeface="+mn-lt"/>
          <a:ea typeface="+mn-ea"/>
          <a:cs typeface="+mn-cs"/>
        </a:defRPr>
      </a:lvl3pPr>
      <a:lvl4pPr marL="1724924" algn="l" defTabSz="1149949" rtl="0" eaLnBrk="1" latinLnBrk="0" hangingPunct="1">
        <a:defRPr sz="2264" kern="1200">
          <a:solidFill>
            <a:schemeClr val="tx1"/>
          </a:solidFill>
          <a:latin typeface="+mn-lt"/>
          <a:ea typeface="+mn-ea"/>
          <a:cs typeface="+mn-cs"/>
        </a:defRPr>
      </a:lvl4pPr>
      <a:lvl5pPr marL="2299899" algn="l" defTabSz="1149949" rtl="0" eaLnBrk="1" latinLnBrk="0" hangingPunct="1">
        <a:defRPr sz="2264" kern="1200">
          <a:solidFill>
            <a:schemeClr val="tx1"/>
          </a:solidFill>
          <a:latin typeface="+mn-lt"/>
          <a:ea typeface="+mn-ea"/>
          <a:cs typeface="+mn-cs"/>
        </a:defRPr>
      </a:lvl5pPr>
      <a:lvl6pPr marL="2874874" algn="l" defTabSz="1149949" rtl="0" eaLnBrk="1" latinLnBrk="0" hangingPunct="1">
        <a:defRPr sz="2264" kern="1200">
          <a:solidFill>
            <a:schemeClr val="tx1"/>
          </a:solidFill>
          <a:latin typeface="+mn-lt"/>
          <a:ea typeface="+mn-ea"/>
          <a:cs typeface="+mn-cs"/>
        </a:defRPr>
      </a:lvl6pPr>
      <a:lvl7pPr marL="3449848" algn="l" defTabSz="1149949" rtl="0" eaLnBrk="1" latinLnBrk="0" hangingPunct="1">
        <a:defRPr sz="2264" kern="1200">
          <a:solidFill>
            <a:schemeClr val="tx1"/>
          </a:solidFill>
          <a:latin typeface="+mn-lt"/>
          <a:ea typeface="+mn-ea"/>
          <a:cs typeface="+mn-cs"/>
        </a:defRPr>
      </a:lvl7pPr>
      <a:lvl8pPr marL="4024823" algn="l" defTabSz="1149949" rtl="0" eaLnBrk="1" latinLnBrk="0" hangingPunct="1">
        <a:defRPr sz="2264" kern="1200">
          <a:solidFill>
            <a:schemeClr val="tx1"/>
          </a:solidFill>
          <a:latin typeface="+mn-lt"/>
          <a:ea typeface="+mn-ea"/>
          <a:cs typeface="+mn-cs"/>
        </a:defRPr>
      </a:lvl8pPr>
      <a:lvl9pPr marL="4599798" algn="l" defTabSz="1149949" rtl="0" eaLnBrk="1" latinLnBrk="0" hangingPunct="1">
        <a:defRPr sz="226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8000"/>
            <a:lum/>
          </a:blip>
          <a:srcRect/>
          <a:stretch>
            <a:fillRect t="-29000" b="-2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752 SE Villandry Way Port Saint Lucie, FL 34984 photo 24">
            <a:extLst>
              <a:ext uri="{FF2B5EF4-FFF2-40B4-BE49-F238E27FC236}">
                <a16:creationId xmlns:a16="http://schemas.microsoft.com/office/drawing/2014/main" id="{A55B89E5-5C3D-78E3-17C5-2233A369E0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72" b="25187"/>
          <a:stretch/>
        </p:blipFill>
        <p:spPr bwMode="auto">
          <a:xfrm>
            <a:off x="0" y="0"/>
            <a:ext cx="11704638" cy="5392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A3DD7-D558-4A04-96D8-0B500F4974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C97D17C-B43A-38E9-43D9-E717710F4F4C}"/>
              </a:ext>
            </a:extLst>
          </p:cNvPr>
          <p:cNvSpPr/>
          <p:nvPr/>
        </p:nvSpPr>
        <p:spPr>
          <a:xfrm>
            <a:off x="0" y="4108450"/>
            <a:ext cx="9410700" cy="2474911"/>
          </a:xfrm>
          <a:prstGeom prst="rect">
            <a:avLst/>
          </a:prstGeom>
          <a:solidFill>
            <a:srgbClr val="083F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71535"/>
            <a:endParaRPr lang="en-US" sz="1322">
              <a:solidFill>
                <a:prstClr val="white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5A112B2-2A2C-A3A7-1CCD-4058ADD6D3A2}"/>
              </a:ext>
            </a:extLst>
          </p:cNvPr>
          <p:cNvSpPr/>
          <p:nvPr/>
        </p:nvSpPr>
        <p:spPr>
          <a:xfrm>
            <a:off x="9410700" y="4108450"/>
            <a:ext cx="2293497" cy="247491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6BECCE0-65F0-5C46-EDFD-6C8788EDC4F2}"/>
              </a:ext>
            </a:extLst>
          </p:cNvPr>
          <p:cNvSpPr/>
          <p:nvPr/>
        </p:nvSpPr>
        <p:spPr>
          <a:xfrm>
            <a:off x="679450" y="5852828"/>
            <a:ext cx="11025188" cy="497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3C43C1A-708D-534E-4824-5A6E827FD1C8}"/>
              </a:ext>
            </a:extLst>
          </p:cNvPr>
          <p:cNvSpPr txBox="1"/>
          <p:nvPr/>
        </p:nvSpPr>
        <p:spPr>
          <a:xfrm>
            <a:off x="679450" y="4239263"/>
            <a:ext cx="7879191" cy="1138773"/>
          </a:xfrm>
          <a:prstGeom prst="rect">
            <a:avLst/>
          </a:prstGeom>
          <a:noFill/>
          <a:ln w="127000">
            <a:noFill/>
            <a:bevel/>
          </a:ln>
        </p:spPr>
        <p:txBody>
          <a:bodyPr wrap="square" rtlCol="0">
            <a:spAutoFit/>
          </a:bodyPr>
          <a:lstStyle/>
          <a:p>
            <a:pPr defTabSz="671535"/>
            <a:r>
              <a:rPr lang="en-US" sz="3400" b="1" dirty="0">
                <a:solidFill>
                  <a:srgbClr val="FDBA12"/>
                </a:solidFill>
                <a:latin typeface="Arial" panose="020B0604020202020204" pitchFamily="34" charset="0"/>
                <a:ea typeface="Open Sans Extrabold" panose="020B0906030804020204" pitchFamily="34" charset="0"/>
                <a:cs typeface="Arial" panose="020B0604020202020204" pitchFamily="34" charset="0"/>
              </a:rPr>
              <a:t>VERANDA CDD II</a:t>
            </a:r>
          </a:p>
          <a:p>
            <a:pPr defTabSz="671535"/>
            <a:r>
              <a:rPr lang="en-US" sz="3400" b="1" dirty="0">
                <a:solidFill>
                  <a:schemeClr val="bg1"/>
                </a:solidFill>
                <a:latin typeface="Arial" panose="020B0604020202020204" pitchFamily="34" charset="0"/>
                <a:ea typeface="Open Sans Extrabold" panose="020B0906030804020204" pitchFamily="34" charset="0"/>
                <a:cs typeface="Arial" panose="020B0604020202020204" pitchFamily="34" charset="0"/>
              </a:rPr>
              <a:t>STORMWATER WORKSHOP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920B839-8B9F-3BAC-D1CC-579255628E99}"/>
              </a:ext>
            </a:extLst>
          </p:cNvPr>
          <p:cNvSpPr txBox="1"/>
          <p:nvPr/>
        </p:nvSpPr>
        <p:spPr>
          <a:xfrm>
            <a:off x="679009" y="5870716"/>
            <a:ext cx="7879191" cy="461665"/>
          </a:xfrm>
          <a:prstGeom prst="rect">
            <a:avLst/>
          </a:prstGeom>
          <a:noFill/>
          <a:ln w="127000">
            <a:noFill/>
            <a:bevel/>
          </a:ln>
        </p:spPr>
        <p:txBody>
          <a:bodyPr wrap="square" rtlCol="0">
            <a:spAutoFit/>
          </a:bodyPr>
          <a:lstStyle/>
          <a:p>
            <a:pPr defTabSz="671535"/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Open Sans Extrabold" panose="020B0906030804020204" pitchFamily="34" charset="0"/>
                <a:cs typeface="Arial" panose="020B0604020202020204" pitchFamily="34" charset="0"/>
              </a:rPr>
              <a:t>November 1, 2023 | 03:00pm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B204FCB-1F5F-7B98-7C72-AC68380EC00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8499" y="4789643"/>
            <a:ext cx="1457899" cy="116237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99D29835-037A-4122-EC67-1AE76003CB98}"/>
              </a:ext>
            </a:extLst>
          </p:cNvPr>
          <p:cNvSpPr/>
          <p:nvPr/>
        </p:nvSpPr>
        <p:spPr>
          <a:xfrm>
            <a:off x="9410700" y="3875866"/>
            <a:ext cx="2293497" cy="232075"/>
          </a:xfrm>
          <a:prstGeom prst="rect">
            <a:avLst/>
          </a:prstGeom>
          <a:solidFill>
            <a:srgbClr val="FDBA1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71535"/>
            <a:endParaRPr lang="en-US" sz="1322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345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Shape 2"/>
          <p:cNvSpPr txBox="1"/>
          <p:nvPr/>
        </p:nvSpPr>
        <p:spPr>
          <a:xfrm>
            <a:off x="2171700" y="579847"/>
            <a:ext cx="9532938" cy="559485"/>
          </a:xfrm>
          <a:prstGeom prst="rect">
            <a:avLst/>
          </a:prstGeom>
          <a:noFill/>
          <a:ln>
            <a:noFill/>
          </a:ln>
        </p:spPr>
        <p:txBody>
          <a:bodyPr lIns="113188" tIns="56594" rIns="113188" bIns="56594"/>
          <a:lstStyle/>
          <a:p>
            <a:r>
              <a:rPr lang="en-US" sz="36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STORMWATER MANAGEMENT OVERVIEW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2BF0D02-0887-9178-0B0C-01DBAFF1FE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1268539"/>
              </p:ext>
            </p:extLst>
          </p:nvPr>
        </p:nvGraphicFramePr>
        <p:xfrm>
          <a:off x="2465408" y="1708682"/>
          <a:ext cx="8593250" cy="3496595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372810">
                  <a:extLst>
                    <a:ext uri="{9D8B030D-6E8A-4147-A177-3AD203B41FA5}">
                      <a16:colId xmlns:a16="http://schemas.microsoft.com/office/drawing/2014/main" val="160012476"/>
                    </a:ext>
                  </a:extLst>
                </a:gridCol>
                <a:gridCol w="1898248">
                  <a:extLst>
                    <a:ext uri="{9D8B030D-6E8A-4147-A177-3AD203B41FA5}">
                      <a16:colId xmlns:a16="http://schemas.microsoft.com/office/drawing/2014/main" val="3953007548"/>
                    </a:ext>
                  </a:extLst>
                </a:gridCol>
                <a:gridCol w="1307939">
                  <a:extLst>
                    <a:ext uri="{9D8B030D-6E8A-4147-A177-3AD203B41FA5}">
                      <a16:colId xmlns:a16="http://schemas.microsoft.com/office/drawing/2014/main" val="2038896137"/>
                    </a:ext>
                  </a:extLst>
                </a:gridCol>
                <a:gridCol w="3014253">
                  <a:extLst>
                    <a:ext uri="{9D8B030D-6E8A-4147-A177-3AD203B41FA5}">
                      <a16:colId xmlns:a16="http://schemas.microsoft.com/office/drawing/2014/main" val="2668764322"/>
                    </a:ext>
                  </a:extLst>
                </a:gridCol>
              </a:tblGrid>
              <a:tr h="374110">
                <a:tc gridSpan="4"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Veranda Oaks (55.79 acres)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0973462"/>
                  </a:ext>
                </a:extLst>
              </a:tr>
              <a:tr h="645725"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chemeClr val="bg1"/>
                          </a:solidFill>
                        </a:rPr>
                        <a:t>Design Element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</a:rPr>
                        <a:t>Design Parameter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</a:rPr>
                        <a:t>Rainfall Amount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</a:rPr>
                        <a:t>Permitted Value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2221733"/>
                  </a:ext>
                </a:extLst>
              </a:tr>
              <a:tr h="374110">
                <a:tc>
                  <a:txBody>
                    <a:bodyPr/>
                    <a:lstStyle/>
                    <a:p>
                      <a:r>
                        <a:rPr lang="en-US" sz="1600" dirty="0"/>
                        <a:t>Roadway Conveyance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3-year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4.0”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N/A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4296518"/>
                  </a:ext>
                </a:extLst>
              </a:tr>
              <a:tr h="374110">
                <a:tc>
                  <a:txBody>
                    <a:bodyPr/>
                    <a:lstStyle/>
                    <a:p>
                      <a:r>
                        <a:rPr lang="en-US" sz="1600" dirty="0"/>
                        <a:t>Roadway Crown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10-year, 1-day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6.5”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12.88’ NAVD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7131408"/>
                  </a:ext>
                </a:extLst>
              </a:tr>
              <a:tr h="374110">
                <a:tc>
                  <a:txBody>
                    <a:bodyPr/>
                    <a:lstStyle/>
                    <a:p>
                      <a:r>
                        <a:rPr lang="en-US" sz="1600" dirty="0"/>
                        <a:t>Discharge Rate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10-year, 5-day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11.0”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38.25 CFS</a:t>
                      </a:r>
                    </a:p>
                    <a:p>
                      <a:pPr algn="ctr"/>
                      <a:r>
                        <a:rPr lang="en-US" sz="1600" dirty="0"/>
                        <a:t>17,169 GPM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0466330"/>
                  </a:ext>
                </a:extLst>
              </a:tr>
              <a:tr h="374110">
                <a:tc>
                  <a:txBody>
                    <a:bodyPr/>
                    <a:lstStyle/>
                    <a:p>
                      <a:r>
                        <a:rPr lang="en-US" sz="1600" dirty="0"/>
                        <a:t>Perimeter Berm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10-year, 5-day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11.0”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13.66’ NAVD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8502529"/>
                  </a:ext>
                </a:extLst>
              </a:tr>
              <a:tr h="377523">
                <a:tc>
                  <a:txBody>
                    <a:bodyPr/>
                    <a:lstStyle/>
                    <a:p>
                      <a:r>
                        <a:rPr lang="en-US" sz="1600" dirty="0"/>
                        <a:t>Finished Floor Elevation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100-year, 3-day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13.0”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15.11’ NAVD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6401034"/>
                  </a:ext>
                </a:extLst>
              </a:tr>
              <a:tr h="397787">
                <a:tc>
                  <a:txBody>
                    <a:bodyPr/>
                    <a:lstStyle/>
                    <a:p>
                      <a:r>
                        <a:rPr lang="en-US" sz="1600" dirty="0"/>
                        <a:t>Control Elevation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N/A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N/A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9.9’ NAVD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25457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8421117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Shape 2"/>
          <p:cNvSpPr txBox="1"/>
          <p:nvPr/>
        </p:nvSpPr>
        <p:spPr>
          <a:xfrm>
            <a:off x="2171700" y="579847"/>
            <a:ext cx="9532938" cy="559485"/>
          </a:xfrm>
          <a:prstGeom prst="rect">
            <a:avLst/>
          </a:prstGeom>
          <a:noFill/>
          <a:ln>
            <a:noFill/>
          </a:ln>
        </p:spPr>
        <p:txBody>
          <a:bodyPr lIns="113188" tIns="56594" rIns="113188" bIns="56594"/>
          <a:lstStyle/>
          <a:p>
            <a:r>
              <a:rPr lang="en-US" sz="36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STORMWATER MANAGEMENT OVERVIEW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43C2C13A-2AB2-B69D-7BF6-3F2E15E7201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9218205"/>
              </p:ext>
            </p:extLst>
          </p:nvPr>
        </p:nvGraphicFramePr>
        <p:xfrm>
          <a:off x="2465408" y="1708682"/>
          <a:ext cx="8593250" cy="4390882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372810">
                  <a:extLst>
                    <a:ext uri="{9D8B030D-6E8A-4147-A177-3AD203B41FA5}">
                      <a16:colId xmlns:a16="http://schemas.microsoft.com/office/drawing/2014/main" val="160012476"/>
                    </a:ext>
                  </a:extLst>
                </a:gridCol>
                <a:gridCol w="1898248">
                  <a:extLst>
                    <a:ext uri="{9D8B030D-6E8A-4147-A177-3AD203B41FA5}">
                      <a16:colId xmlns:a16="http://schemas.microsoft.com/office/drawing/2014/main" val="3953007548"/>
                    </a:ext>
                  </a:extLst>
                </a:gridCol>
                <a:gridCol w="1307939">
                  <a:extLst>
                    <a:ext uri="{9D8B030D-6E8A-4147-A177-3AD203B41FA5}">
                      <a16:colId xmlns:a16="http://schemas.microsoft.com/office/drawing/2014/main" val="2038896137"/>
                    </a:ext>
                  </a:extLst>
                </a:gridCol>
                <a:gridCol w="3014253">
                  <a:extLst>
                    <a:ext uri="{9D8B030D-6E8A-4147-A177-3AD203B41FA5}">
                      <a16:colId xmlns:a16="http://schemas.microsoft.com/office/drawing/2014/main" val="2668764322"/>
                    </a:ext>
                  </a:extLst>
                </a:gridCol>
              </a:tblGrid>
              <a:tr h="374110">
                <a:tc gridSpan="4"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Veranda Gardens East (97.52 acres)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0973462"/>
                  </a:ext>
                </a:extLst>
              </a:tr>
              <a:tr h="645725"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chemeClr val="bg1"/>
                          </a:solidFill>
                        </a:rPr>
                        <a:t>Design Element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</a:rPr>
                        <a:t>Design Parameter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</a:rPr>
                        <a:t>Rainfall Amount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</a:rPr>
                        <a:t>Permitted Value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2221733"/>
                  </a:ext>
                </a:extLst>
              </a:tr>
              <a:tr h="374110">
                <a:tc>
                  <a:txBody>
                    <a:bodyPr/>
                    <a:lstStyle/>
                    <a:p>
                      <a:r>
                        <a:rPr lang="en-US" sz="1600" dirty="0"/>
                        <a:t>Roadway Conveyance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3-year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4.0”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N/A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4296518"/>
                  </a:ext>
                </a:extLst>
              </a:tr>
              <a:tr h="374110">
                <a:tc>
                  <a:txBody>
                    <a:bodyPr/>
                    <a:lstStyle/>
                    <a:p>
                      <a:r>
                        <a:rPr lang="en-US" sz="1600" dirty="0"/>
                        <a:t>Roadway Crown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10-year, 1-day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6.5”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11.90’ NAVD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7131408"/>
                  </a:ext>
                </a:extLst>
              </a:tr>
              <a:tr h="374110">
                <a:tc>
                  <a:txBody>
                    <a:bodyPr/>
                    <a:lstStyle/>
                    <a:p>
                      <a:r>
                        <a:rPr lang="en-US" sz="1600" dirty="0"/>
                        <a:t>Discharge Rate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10-year, 3-day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9.0”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12.00 CFS</a:t>
                      </a:r>
                    </a:p>
                    <a:p>
                      <a:pPr algn="ctr"/>
                      <a:r>
                        <a:rPr lang="en-US" sz="1600" dirty="0"/>
                        <a:t>5,386.32 GPM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0466330"/>
                  </a:ext>
                </a:extLst>
              </a:tr>
              <a:tr h="374110">
                <a:tc>
                  <a:txBody>
                    <a:bodyPr/>
                    <a:lstStyle/>
                    <a:p>
                      <a:r>
                        <a:rPr lang="en-US" sz="1600" dirty="0"/>
                        <a:t>Perimeter Berm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25-year, 3-day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10.2”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Basin 1: 13.00’ NAVD</a:t>
                      </a:r>
                    </a:p>
                    <a:p>
                      <a:pPr marL="0" marR="0" lvl="0" indent="0" algn="ctr" defTabSz="114994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Basin 2: 13.50’ NAVD</a:t>
                      </a:r>
                    </a:p>
                    <a:p>
                      <a:pPr marL="0" marR="0" lvl="0" indent="0" algn="ctr" defTabSz="114994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Basin 3: 13.80’ NAVD</a:t>
                      </a:r>
                    </a:p>
                    <a:p>
                      <a:pPr marL="0" marR="0" lvl="0" indent="0" algn="ctr" defTabSz="114994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Basin 4: 12.80’ NAVD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8502529"/>
                  </a:ext>
                </a:extLst>
              </a:tr>
              <a:tr h="377523">
                <a:tc>
                  <a:txBody>
                    <a:bodyPr/>
                    <a:lstStyle/>
                    <a:p>
                      <a:r>
                        <a:rPr lang="en-US" sz="1600" dirty="0"/>
                        <a:t>Finished Floor Elevation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100-year, 3-day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12.9”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Basin 1, 3, 4: 14.50’ NAVD</a:t>
                      </a:r>
                    </a:p>
                    <a:p>
                      <a:pPr algn="ctr"/>
                      <a:r>
                        <a:rPr lang="en-US" sz="1600" dirty="0"/>
                        <a:t>Basin 2: 14.56’ NAVD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6401034"/>
                  </a:ext>
                </a:extLst>
              </a:tr>
              <a:tr h="397787">
                <a:tc>
                  <a:txBody>
                    <a:bodyPr/>
                    <a:lstStyle/>
                    <a:p>
                      <a:r>
                        <a:rPr lang="en-US" sz="1600" dirty="0"/>
                        <a:t>Control Elevation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N/A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N/A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9.5’ NAVD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25457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0707454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Shape 2"/>
          <p:cNvSpPr txBox="1"/>
          <p:nvPr/>
        </p:nvSpPr>
        <p:spPr>
          <a:xfrm>
            <a:off x="2171700" y="579847"/>
            <a:ext cx="9532938" cy="559485"/>
          </a:xfrm>
          <a:prstGeom prst="rect">
            <a:avLst/>
          </a:prstGeom>
          <a:noFill/>
          <a:ln>
            <a:noFill/>
          </a:ln>
        </p:spPr>
        <p:txBody>
          <a:bodyPr lIns="113188" tIns="56594" rIns="113188" bIns="56594"/>
          <a:lstStyle/>
          <a:p>
            <a:r>
              <a:rPr lang="en-US" sz="36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ONGOING ITEMS – VPW RECLAIM</a:t>
            </a:r>
          </a:p>
        </p:txBody>
      </p: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431DA4BC-B96E-0D82-B3C9-CDD9F764674E}"/>
              </a:ext>
            </a:extLst>
          </p:cNvPr>
          <p:cNvSpPr txBox="1">
            <a:spLocks/>
          </p:cNvSpPr>
          <p:nvPr/>
        </p:nvSpPr>
        <p:spPr>
          <a:xfrm>
            <a:off x="2249904" y="1982624"/>
            <a:ext cx="4467090" cy="4502698"/>
          </a:xfrm>
          <a:prstGeom prst="rect">
            <a:avLst/>
          </a:prstGeom>
        </p:spPr>
        <p:txBody>
          <a:bodyPr/>
          <a:lstStyle>
            <a:lvl1pPr marL="432000" indent="-324000" algn="l" defTabSz="1149949" rtl="0" eaLnBrk="1" latinLnBrk="0" hangingPunct="1">
              <a:lnSpc>
                <a:spcPct val="90000"/>
              </a:lnSpc>
              <a:spcBef>
                <a:spcPts val="1258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sz="352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62462" indent="-287487" algn="l" defTabSz="1149949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30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37437" indent="-287487" algn="l" defTabSz="1149949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25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12412" indent="-287487" algn="l" defTabSz="1149949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22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87386" indent="-287487" algn="l" defTabSz="1149949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22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162361" indent="-287487" algn="l" defTabSz="1149949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22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737336" indent="-287487" algn="l" defTabSz="1149949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22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12310" indent="-287487" algn="l" defTabSz="1149949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22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87285" indent="-287487" algn="l" defTabSz="1149949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22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/>
            <a:r>
              <a:rPr lang="en-US" sz="1800" dirty="0"/>
              <a:t>Liner and bank is experiencing separation caused by different water table elevations</a:t>
            </a:r>
          </a:p>
          <a:p>
            <a:pPr marL="285750" indent="-285750"/>
            <a:r>
              <a:rPr lang="en-US" sz="1800" dirty="0"/>
              <a:t>Reclaim Pond level has been kept low</a:t>
            </a:r>
          </a:p>
          <a:p>
            <a:pPr marL="285750" indent="-285750"/>
            <a:r>
              <a:rPr lang="en-US" sz="1800" dirty="0"/>
              <a:t>Water Table has been high (rainy season)</a:t>
            </a:r>
          </a:p>
          <a:p>
            <a:pPr marL="285750" indent="-285750"/>
            <a:r>
              <a:rPr lang="en-US" sz="1800" dirty="0"/>
              <a:t>Lateral Hydraulic pressure has caused failure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0F1A2D-F14C-0E40-82E7-CCAC9BFB37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6014" y="1281236"/>
            <a:ext cx="2309208" cy="55948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B34FD9B-5780-599B-4499-2466E768BC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57551" y="2127902"/>
            <a:ext cx="4189376" cy="2729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3906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Shape 2"/>
          <p:cNvSpPr txBox="1"/>
          <p:nvPr/>
        </p:nvSpPr>
        <p:spPr>
          <a:xfrm>
            <a:off x="2171700" y="579847"/>
            <a:ext cx="9532938" cy="559485"/>
          </a:xfrm>
          <a:prstGeom prst="rect">
            <a:avLst/>
          </a:prstGeom>
          <a:noFill/>
          <a:ln>
            <a:noFill/>
          </a:ln>
        </p:spPr>
        <p:txBody>
          <a:bodyPr lIns="113188" tIns="56594" rIns="113188" bIns="56594"/>
          <a:lstStyle/>
          <a:p>
            <a:r>
              <a:rPr lang="en-US" sz="36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ONGOING ITEMS – VPW RECLAIM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0F1A2D-F14C-0E40-82E7-CCAC9BFB37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6014" y="1281236"/>
            <a:ext cx="2309208" cy="55948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961B56EE-6C94-C197-5CAB-0489654F5FC8}"/>
              </a:ext>
            </a:extLst>
          </p:cNvPr>
          <p:cNvSpPr txBox="1">
            <a:spLocks/>
          </p:cNvSpPr>
          <p:nvPr/>
        </p:nvSpPr>
        <p:spPr>
          <a:xfrm>
            <a:off x="2249903" y="1882240"/>
            <a:ext cx="8851083" cy="4603082"/>
          </a:xfrm>
          <a:prstGeom prst="rect">
            <a:avLst/>
          </a:prstGeom>
        </p:spPr>
        <p:txBody>
          <a:bodyPr/>
          <a:lstStyle>
            <a:lvl1pPr marL="432000" indent="-324000" algn="l" defTabSz="1149949" rtl="0" eaLnBrk="1" latinLnBrk="0" hangingPunct="1">
              <a:lnSpc>
                <a:spcPct val="90000"/>
              </a:lnSpc>
              <a:spcBef>
                <a:spcPts val="1258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sz="352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62462" indent="-287487" algn="l" defTabSz="1149949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30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37437" indent="-287487" algn="l" defTabSz="1149949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25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12412" indent="-287487" algn="l" defTabSz="1149949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22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87386" indent="-287487" algn="l" defTabSz="1149949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22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162361" indent="-287487" algn="l" defTabSz="1149949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22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737336" indent="-287487" algn="l" defTabSz="1149949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22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12310" indent="-287487" algn="l" defTabSz="1149949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22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87285" indent="-287487" algn="l" defTabSz="1149949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22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/>
            <a:r>
              <a:rPr lang="en-US" sz="1800" dirty="0"/>
              <a:t>Proposal to remove liner from Bank as shown below, and re-establish pond bank</a:t>
            </a:r>
          </a:p>
          <a:p>
            <a:pPr marL="285750" indent="-285750"/>
            <a:r>
              <a:rPr lang="en-US" sz="1800" dirty="0"/>
              <a:t>Geotechnical Engineer is using field collected data to provide groundwater model to show no impacts to wetlands and surface water ponds</a:t>
            </a:r>
          </a:p>
          <a:p>
            <a:pPr marL="285750" indent="-285750"/>
            <a:r>
              <a:rPr lang="en-US" sz="1800" dirty="0"/>
              <a:t>Upon completion, need to get approval from SFMWD, FDEP and City of PSL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4907A00-543D-4958-9549-5561EA065B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51276" y="3359368"/>
            <a:ext cx="4683597" cy="2923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84186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Shape 2"/>
          <p:cNvSpPr txBox="1"/>
          <p:nvPr/>
        </p:nvSpPr>
        <p:spPr>
          <a:xfrm>
            <a:off x="2171700" y="579847"/>
            <a:ext cx="9532938" cy="559485"/>
          </a:xfrm>
          <a:prstGeom prst="rect">
            <a:avLst/>
          </a:prstGeom>
          <a:noFill/>
          <a:ln>
            <a:noFill/>
          </a:ln>
        </p:spPr>
        <p:txBody>
          <a:bodyPr lIns="113188" tIns="56594" rIns="113188" bIns="56594"/>
          <a:lstStyle/>
          <a:p>
            <a:r>
              <a:rPr lang="en-US" sz="36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ONGOING ITEMS – VPW STORMWATER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0F1A2D-F14C-0E40-82E7-CCAC9BFB37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6014" y="1281236"/>
            <a:ext cx="2309208" cy="55948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8EA5AA6D-8F5D-2CC0-7A15-A53E307417B3}"/>
              </a:ext>
            </a:extLst>
          </p:cNvPr>
          <p:cNvSpPr txBox="1">
            <a:spLocks/>
          </p:cNvSpPr>
          <p:nvPr/>
        </p:nvSpPr>
        <p:spPr>
          <a:xfrm>
            <a:off x="2227044" y="1788093"/>
            <a:ext cx="4515854" cy="4603082"/>
          </a:xfrm>
          <a:prstGeom prst="rect">
            <a:avLst/>
          </a:prstGeom>
        </p:spPr>
        <p:txBody>
          <a:bodyPr/>
          <a:lstStyle>
            <a:lvl1pPr marL="432000" indent="-324000" algn="l" defTabSz="1149949" rtl="0" eaLnBrk="1" latinLnBrk="0" hangingPunct="1">
              <a:lnSpc>
                <a:spcPct val="90000"/>
              </a:lnSpc>
              <a:spcBef>
                <a:spcPts val="1258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sz="352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62462" indent="-287487" algn="l" defTabSz="1149949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30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37437" indent="-287487" algn="l" defTabSz="1149949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25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12412" indent="-287487" algn="l" defTabSz="1149949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22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87386" indent="-287487" algn="l" defTabSz="1149949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22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162361" indent="-287487" algn="l" defTabSz="1149949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22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737336" indent="-287487" algn="l" defTabSz="1149949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22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12310" indent="-287487" algn="l" defTabSz="1149949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22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87285" indent="-287487" algn="l" defTabSz="1149949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22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charset="2"/>
              <a:buNone/>
            </a:pPr>
            <a:r>
              <a:rPr lang="en-US" sz="1800" dirty="0"/>
              <a:t>Requirements: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Provide Treatment prior to discharge to eliminate pollutants downstream of project into sensitive receiving waters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Provide flood protection for the required design storm events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Limit Discharge to predevelopment conditions to not flood downstream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Provide system recovery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CAA583-F676-E676-8C44-CE29CF12AE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14514" y="2020380"/>
            <a:ext cx="4469354" cy="64745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2E9522D-A55F-AEB7-3AE7-C7759BA975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26121" y="2732696"/>
            <a:ext cx="3731861" cy="49592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AE46CBC-1226-8184-DEA0-A6DA966F9CD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26121" y="3381456"/>
            <a:ext cx="4290919" cy="106778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B6CA07A-06CF-5505-1C21-189325DCF824}"/>
              </a:ext>
            </a:extLst>
          </p:cNvPr>
          <p:cNvSpPr/>
          <p:nvPr/>
        </p:nvSpPr>
        <p:spPr>
          <a:xfrm>
            <a:off x="6938169" y="1787621"/>
            <a:ext cx="4545699" cy="300811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09267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Shape 2"/>
          <p:cNvSpPr txBox="1"/>
          <p:nvPr/>
        </p:nvSpPr>
        <p:spPr>
          <a:xfrm>
            <a:off x="2171700" y="579847"/>
            <a:ext cx="9532938" cy="559485"/>
          </a:xfrm>
          <a:prstGeom prst="rect">
            <a:avLst/>
          </a:prstGeom>
          <a:noFill/>
          <a:ln>
            <a:noFill/>
          </a:ln>
        </p:spPr>
        <p:txBody>
          <a:bodyPr lIns="113188" tIns="56594" rIns="113188" bIns="56594"/>
          <a:lstStyle/>
          <a:p>
            <a:r>
              <a:rPr lang="en-US" sz="36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ONGOING ITEMS – VPW STORMWATER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8B883CD-0A2B-6576-92AC-5F6614578C69}"/>
              </a:ext>
            </a:extLst>
          </p:cNvPr>
          <p:cNvSpPr txBox="1">
            <a:spLocks/>
          </p:cNvSpPr>
          <p:nvPr/>
        </p:nvSpPr>
        <p:spPr>
          <a:xfrm>
            <a:off x="2227044" y="4016523"/>
            <a:ext cx="9232866" cy="2374652"/>
          </a:xfrm>
          <a:prstGeom prst="rect">
            <a:avLst/>
          </a:prstGeom>
        </p:spPr>
        <p:txBody>
          <a:bodyPr/>
          <a:lstStyle>
            <a:lvl1pPr marL="432000" indent="-324000" algn="l" defTabSz="1149949" rtl="0" eaLnBrk="1" latinLnBrk="0" hangingPunct="1">
              <a:lnSpc>
                <a:spcPct val="90000"/>
              </a:lnSpc>
              <a:spcBef>
                <a:spcPts val="1258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sz="352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62462" indent="-287487" algn="l" defTabSz="1149949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30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37437" indent="-287487" algn="l" defTabSz="1149949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25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12412" indent="-287487" algn="l" defTabSz="1149949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22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87386" indent="-287487" algn="l" defTabSz="1149949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22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162361" indent="-287487" algn="l" defTabSz="1149949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22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737336" indent="-287487" algn="l" defTabSz="1149949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22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12310" indent="-287487" algn="l" defTabSz="1149949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22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87285" indent="-287487" algn="l" defTabSz="1149949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22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charset="2"/>
              <a:buNone/>
            </a:pPr>
            <a:r>
              <a:rPr lang="en-US" sz="1800" dirty="0"/>
              <a:t>Design:</a:t>
            </a:r>
          </a:p>
          <a:p>
            <a:pPr marL="285750" indent="-285750"/>
            <a:r>
              <a:rPr lang="en-US" sz="1800" dirty="0"/>
              <a:t>Min Roadway Crown is set to the peak 10 </a:t>
            </a:r>
            <a:r>
              <a:rPr lang="en-US" sz="1800" dirty="0" err="1"/>
              <a:t>yr</a:t>
            </a:r>
            <a:r>
              <a:rPr lang="en-US" sz="1800" dirty="0"/>
              <a:t> – 24 </a:t>
            </a:r>
            <a:r>
              <a:rPr lang="en-US" sz="1800" dirty="0" err="1"/>
              <a:t>Hr</a:t>
            </a:r>
            <a:r>
              <a:rPr lang="en-US" sz="1800" dirty="0"/>
              <a:t> storm stage in ICPR. Set 1” above this to maintain drive-able path.</a:t>
            </a:r>
          </a:p>
          <a:p>
            <a:pPr marL="285750" indent="-285750"/>
            <a:r>
              <a:rPr lang="en-US" sz="1800" dirty="0"/>
              <a:t>Min Finished Floor Elevation is set to +/- 1 foot above the modeled 100yr – 72 </a:t>
            </a:r>
            <a:r>
              <a:rPr lang="en-US" sz="1800" dirty="0" err="1"/>
              <a:t>Hr</a:t>
            </a:r>
            <a:r>
              <a:rPr lang="en-US" sz="1800" dirty="0"/>
              <a:t> storm peak stage, with ZERO Discharge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6A8EFFC-017F-A2FC-E313-7B6413DCE6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1408" y="1505079"/>
            <a:ext cx="5374962" cy="212351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00F1A2D-F14C-0E40-82E7-CCAC9BFB37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6014" y="1281236"/>
            <a:ext cx="2309208" cy="5594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2971234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Shape 2"/>
          <p:cNvSpPr txBox="1"/>
          <p:nvPr/>
        </p:nvSpPr>
        <p:spPr>
          <a:xfrm>
            <a:off x="2171700" y="579847"/>
            <a:ext cx="9532938" cy="559485"/>
          </a:xfrm>
          <a:prstGeom prst="rect">
            <a:avLst/>
          </a:prstGeom>
          <a:noFill/>
          <a:ln>
            <a:noFill/>
          </a:ln>
        </p:spPr>
        <p:txBody>
          <a:bodyPr lIns="113188" tIns="56594" rIns="113188" bIns="56594"/>
          <a:lstStyle/>
          <a:p>
            <a:r>
              <a:rPr lang="en-US" sz="36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ONGOING ITEMS – VPW STORMWATER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0F1A2D-F14C-0E40-82E7-CCAC9BFB37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6014" y="1281236"/>
            <a:ext cx="2309208" cy="55948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1263D5A-36B9-2302-6AC2-C61653E88E0C}"/>
              </a:ext>
            </a:extLst>
          </p:cNvPr>
          <p:cNvSpPr txBox="1"/>
          <p:nvPr/>
        </p:nvSpPr>
        <p:spPr>
          <a:xfrm>
            <a:off x="2278531" y="1701439"/>
            <a:ext cx="9094606" cy="13497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Bleeder Elevation is set based on groundwater elev. at peak (wet weather months) based on </a:t>
            </a:r>
          </a:p>
          <a:p>
            <a:r>
              <a:rPr lang="en-US" dirty="0"/>
              <a:t>     geotechnical report.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Weir Elev. is set at required treatment elevation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Discharge is set per the master permit for this site. Control structure is designed to limit </a:t>
            </a:r>
          </a:p>
          <a:p>
            <a:r>
              <a:rPr lang="en-US" dirty="0"/>
              <a:t>     to allowable limits while providing flood protection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998769F-F0F9-2B7F-488C-291DF9C48E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22420" y="3051167"/>
            <a:ext cx="4384123" cy="2947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82691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Shape 2"/>
          <p:cNvSpPr txBox="1"/>
          <p:nvPr/>
        </p:nvSpPr>
        <p:spPr>
          <a:xfrm>
            <a:off x="2171700" y="579847"/>
            <a:ext cx="9532938" cy="559485"/>
          </a:xfrm>
          <a:prstGeom prst="rect">
            <a:avLst/>
          </a:prstGeom>
          <a:noFill/>
          <a:ln>
            <a:noFill/>
          </a:ln>
        </p:spPr>
        <p:txBody>
          <a:bodyPr lIns="113188" tIns="56594" rIns="113188" bIns="56594"/>
          <a:lstStyle/>
          <a:p>
            <a:r>
              <a:rPr lang="en-US" sz="36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ONGOING ITEMS – VPW STORMWATER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0F1A2D-F14C-0E40-82E7-CCAC9BFB37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6014" y="1281236"/>
            <a:ext cx="2309208" cy="55948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5AD19DC-C884-B148-216B-A806F3546070}"/>
              </a:ext>
            </a:extLst>
          </p:cNvPr>
          <p:cNvSpPr txBox="1"/>
          <p:nvPr/>
        </p:nvSpPr>
        <p:spPr>
          <a:xfrm>
            <a:off x="2278531" y="1701439"/>
            <a:ext cx="7661521" cy="595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Local Reports of 10” to 11” of Rain over a 24 Hour period, with additional rain </a:t>
            </a:r>
          </a:p>
          <a:p>
            <a:r>
              <a:rPr lang="en-US" dirty="0"/>
              <a:t>     24 hours before and after</a:t>
            </a:r>
          </a:p>
        </p:txBody>
      </p:sp>
      <p:pic>
        <p:nvPicPr>
          <p:cNvPr id="6" name="9E3BD403-92E7-46E7-859B-09DF47FA96E2" descr="Screenshot 2023-10-31 at 10.33.25 AM.png">
            <a:extLst>
              <a:ext uri="{FF2B5EF4-FFF2-40B4-BE49-F238E27FC236}">
                <a16:creationId xmlns:a16="http://schemas.microsoft.com/office/drawing/2014/main" id="{CDD021CC-2748-BFDD-523E-ED268C4BE8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5951" y="2397709"/>
            <a:ext cx="2274139" cy="4044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A road with a puddle on it&#10;&#10;Description automatically generated">
            <a:extLst>
              <a:ext uri="{FF2B5EF4-FFF2-40B4-BE49-F238E27FC236}">
                <a16:creationId xmlns:a16="http://schemas.microsoft.com/office/drawing/2014/main" id="{4ED34F3B-03FE-1E54-7348-929219E7A1C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12273" y="3067279"/>
            <a:ext cx="4044935" cy="27058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EE01E4E-38A9-8274-1DE7-F2EA346AC25B}"/>
              </a:ext>
            </a:extLst>
          </p:cNvPr>
          <p:cNvSpPr txBox="1"/>
          <p:nvPr/>
        </p:nvSpPr>
        <p:spPr>
          <a:xfrm>
            <a:off x="8349675" y="2476750"/>
            <a:ext cx="2342606" cy="11321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Recovered to below grate elevation within 24 Hours of rain ending</a:t>
            </a:r>
          </a:p>
        </p:txBody>
      </p:sp>
    </p:spTree>
    <p:extLst>
      <p:ext uri="{BB962C8B-B14F-4D97-AF65-F5344CB8AC3E}">
        <p14:creationId xmlns:p14="http://schemas.microsoft.com/office/powerpoint/2010/main" val="181096338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Shape 2"/>
          <p:cNvSpPr txBox="1"/>
          <p:nvPr/>
        </p:nvSpPr>
        <p:spPr>
          <a:xfrm>
            <a:off x="2171700" y="579847"/>
            <a:ext cx="9532938" cy="559485"/>
          </a:xfrm>
          <a:prstGeom prst="rect">
            <a:avLst/>
          </a:prstGeom>
          <a:noFill/>
          <a:ln>
            <a:noFill/>
          </a:ln>
        </p:spPr>
        <p:txBody>
          <a:bodyPr lIns="113188" tIns="56594" rIns="113188" bIns="56594"/>
          <a:lstStyle/>
          <a:p>
            <a:r>
              <a:rPr lang="en-US" sz="36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ONGOING ITEMS – VPW STORMWATER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0F1A2D-F14C-0E40-82E7-CCAC9BFB37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6014" y="1281236"/>
            <a:ext cx="2309208" cy="55948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Shape 2">
            <a:extLst>
              <a:ext uri="{FF2B5EF4-FFF2-40B4-BE49-F238E27FC236}">
                <a16:creationId xmlns:a16="http://schemas.microsoft.com/office/drawing/2014/main" id="{0ABBA134-4565-BA49-B7CD-27371C5DA611}"/>
              </a:ext>
            </a:extLst>
          </p:cNvPr>
          <p:cNvSpPr txBox="1"/>
          <p:nvPr/>
        </p:nvSpPr>
        <p:spPr>
          <a:xfrm>
            <a:off x="2171700" y="1560978"/>
            <a:ext cx="4515854" cy="681619"/>
          </a:xfrm>
          <a:prstGeom prst="rect">
            <a:avLst/>
          </a:prstGeom>
          <a:noFill/>
          <a:ln>
            <a:noFill/>
          </a:ln>
        </p:spPr>
        <p:txBody>
          <a:bodyPr lIns="113188" tIns="56594" rIns="113188" bIns="56594"/>
          <a:lstStyle/>
          <a:p>
            <a:r>
              <a:rPr lang="en-US" sz="20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Veranda Preserve West – Storm Event September 28</a:t>
            </a:r>
            <a:r>
              <a:rPr lang="en-US" sz="2000" b="1" spc="-1" baseline="3000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20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 – October 1st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377C1D6-C501-F7C5-6CFE-C2AA0E2283E5}"/>
              </a:ext>
            </a:extLst>
          </p:cNvPr>
          <p:cNvSpPr txBox="1"/>
          <p:nvPr/>
        </p:nvSpPr>
        <p:spPr>
          <a:xfrm>
            <a:off x="2364679" y="2846576"/>
            <a:ext cx="2962093" cy="3438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100 </a:t>
            </a:r>
            <a:r>
              <a:rPr lang="en-US" dirty="0" err="1"/>
              <a:t>Yr</a:t>
            </a:r>
            <a:r>
              <a:rPr lang="en-US" dirty="0"/>
              <a:t> 72 HR Rainfall Map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BFA36D1-DEFD-8985-1AA0-62BF857AC2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49879" y="1778828"/>
            <a:ext cx="3315201" cy="4424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88077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Shape 2"/>
          <p:cNvSpPr txBox="1"/>
          <p:nvPr/>
        </p:nvSpPr>
        <p:spPr>
          <a:xfrm>
            <a:off x="2171700" y="579847"/>
            <a:ext cx="9532938" cy="559485"/>
          </a:xfrm>
          <a:prstGeom prst="rect">
            <a:avLst/>
          </a:prstGeom>
          <a:noFill/>
          <a:ln>
            <a:noFill/>
          </a:ln>
        </p:spPr>
        <p:txBody>
          <a:bodyPr lIns="113188" tIns="56594" rIns="113188" bIns="56594"/>
          <a:lstStyle/>
          <a:p>
            <a:r>
              <a:rPr lang="en-US" sz="36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ONGOING ITEMS – VPW STORMWATER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596B83-247E-5545-248F-9F284569A261}"/>
              </a:ext>
            </a:extLst>
          </p:cNvPr>
          <p:cNvSpPr txBox="1"/>
          <p:nvPr/>
        </p:nvSpPr>
        <p:spPr>
          <a:xfrm>
            <a:off x="2060681" y="3404926"/>
            <a:ext cx="964395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Open Sans Extrabold" panose="020B0906030804020204" pitchFamily="34" charset="0"/>
                <a:cs typeface="Arial" panose="020B0604020202020204" pitchFamily="34" charset="0"/>
              </a:rPr>
              <a:t>THANK YOU FOR LISTENING</a:t>
            </a:r>
            <a:endParaRPr lang="en-US" sz="30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Open Sans Extrabold" panose="020B0906030804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CF08DE3-05D9-6F51-FD34-1B3501906951}"/>
              </a:ext>
            </a:extLst>
          </p:cNvPr>
          <p:cNvSpPr txBox="1"/>
          <p:nvPr/>
        </p:nvSpPr>
        <p:spPr>
          <a:xfrm>
            <a:off x="2060681" y="4094931"/>
            <a:ext cx="96439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QUESTIONS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Open Sans Light" panose="020B0306030504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3A680BC-05AE-F867-1B27-43D71ADEA837}"/>
              </a:ext>
            </a:extLst>
          </p:cNvPr>
          <p:cNvSpPr/>
          <p:nvPr/>
        </p:nvSpPr>
        <p:spPr>
          <a:xfrm>
            <a:off x="6347865" y="2114550"/>
            <a:ext cx="1050282" cy="1022704"/>
          </a:xfrm>
          <a:prstGeom prst="rect">
            <a:avLst/>
          </a:prstGeom>
          <a:noFill/>
          <a:ln w="635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3543562-F742-CD24-C549-86712FE516BA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75000"/>
            <a:lum bright="40000" contrast="-20000"/>
          </a:blip>
          <a:stretch>
            <a:fillRect/>
          </a:stretch>
        </p:blipFill>
        <p:spPr>
          <a:xfrm>
            <a:off x="6500283" y="2295341"/>
            <a:ext cx="766245" cy="66139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3280382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Shape 2"/>
          <p:cNvSpPr txBox="1"/>
          <p:nvPr/>
        </p:nvSpPr>
        <p:spPr>
          <a:xfrm>
            <a:off x="2171700" y="579847"/>
            <a:ext cx="9532938" cy="559485"/>
          </a:xfrm>
          <a:prstGeom prst="rect">
            <a:avLst/>
          </a:prstGeom>
          <a:noFill/>
          <a:ln>
            <a:noFill/>
          </a:ln>
        </p:spPr>
        <p:txBody>
          <a:bodyPr lIns="113188" tIns="56594" rIns="113188" bIns="56594"/>
          <a:lstStyle/>
          <a:p>
            <a:r>
              <a:rPr lang="en-US" sz="36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TEAM PRESENT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8198E70F-B371-1F00-7687-B6726FBB8B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152526"/>
              </p:ext>
            </p:extLst>
          </p:nvPr>
        </p:nvGraphicFramePr>
        <p:xfrm>
          <a:off x="2430378" y="1976151"/>
          <a:ext cx="8804550" cy="2883727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177942">
                  <a:extLst>
                    <a:ext uri="{9D8B030D-6E8A-4147-A177-3AD203B41FA5}">
                      <a16:colId xmlns:a16="http://schemas.microsoft.com/office/drawing/2014/main" val="1640346441"/>
                    </a:ext>
                  </a:extLst>
                </a:gridCol>
                <a:gridCol w="5626608">
                  <a:extLst>
                    <a:ext uri="{9D8B030D-6E8A-4147-A177-3AD203B41FA5}">
                      <a16:colId xmlns:a16="http://schemas.microsoft.com/office/drawing/2014/main" val="2737107318"/>
                    </a:ext>
                  </a:extLst>
                </a:gridCol>
              </a:tblGrid>
              <a:tr h="428635">
                <a:tc>
                  <a:txBody>
                    <a:bodyPr/>
                    <a:lstStyle/>
                    <a:p>
                      <a:r>
                        <a:rPr lang="en-US" dirty="0"/>
                        <a:t>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Role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0022139"/>
                  </a:ext>
                </a:extLst>
              </a:tr>
              <a:tr h="448963">
                <a:tc>
                  <a:txBody>
                    <a:bodyPr/>
                    <a:lstStyle/>
                    <a:p>
                      <a:r>
                        <a:rPr lang="en-US" sz="2400" dirty="0"/>
                        <a:t>Brian Mendes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114994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District Manager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6109057"/>
                  </a:ext>
                </a:extLst>
              </a:tr>
              <a:tr h="448963">
                <a:tc>
                  <a:txBody>
                    <a:bodyPr/>
                    <a:lstStyle/>
                    <a:p>
                      <a:r>
                        <a:rPr lang="en-US" sz="2400" dirty="0"/>
                        <a:t>Brennan Dwyer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114994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CDD Board Liaison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4080606"/>
                  </a:ext>
                </a:extLst>
              </a:tr>
              <a:tr h="448963">
                <a:tc>
                  <a:txBody>
                    <a:bodyPr/>
                    <a:lstStyle/>
                    <a:p>
                      <a:r>
                        <a:rPr lang="en-US" sz="2400" dirty="0"/>
                        <a:t>Roberto Cabrera, PE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114994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District Engineer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1108081"/>
                  </a:ext>
                </a:extLst>
              </a:tr>
              <a:tr h="537814">
                <a:tc>
                  <a:txBody>
                    <a:bodyPr/>
                    <a:lstStyle/>
                    <a:p>
                      <a:r>
                        <a:rPr lang="en-US" sz="2400" dirty="0" err="1"/>
                        <a:t>Kinan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Husainy</a:t>
                      </a:r>
                      <a:r>
                        <a:rPr lang="en-US" sz="2400" dirty="0"/>
                        <a:t>, PE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Engineer of Record (VPE, VPW, VE)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623481"/>
                  </a:ext>
                </a:extLst>
              </a:tr>
              <a:tr h="537814">
                <a:tc>
                  <a:txBody>
                    <a:bodyPr/>
                    <a:lstStyle/>
                    <a:p>
                      <a:r>
                        <a:rPr lang="en-US" dirty="0"/>
                        <a:t>Kelly Cranford, 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Subject Matter Expert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4464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6760111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Line 4"/>
          <p:cNvSpPr>
            <a:spLocks noChangeShapeType="1"/>
          </p:cNvSpPr>
          <p:nvPr/>
        </p:nvSpPr>
        <p:spPr bwMode="auto">
          <a:xfrm flipV="1">
            <a:off x="6977293" y="2358521"/>
            <a:ext cx="0" cy="1524000"/>
          </a:xfrm>
          <a:prstGeom prst="line">
            <a:avLst/>
          </a:prstGeom>
          <a:noFill/>
          <a:ln w="5080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" name="Line 5"/>
          <p:cNvSpPr>
            <a:spLocks noChangeShapeType="1"/>
          </p:cNvSpPr>
          <p:nvPr/>
        </p:nvSpPr>
        <p:spPr bwMode="auto">
          <a:xfrm flipV="1">
            <a:off x="10406293" y="2443655"/>
            <a:ext cx="0" cy="1219200"/>
          </a:xfrm>
          <a:prstGeom prst="line">
            <a:avLst/>
          </a:prstGeom>
          <a:noFill/>
          <a:ln w="5080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9B75E20F-320B-0F82-897D-2BFF61F75451}"/>
              </a:ext>
            </a:extLst>
          </p:cNvPr>
          <p:cNvSpPr txBox="1">
            <a:spLocks/>
          </p:cNvSpPr>
          <p:nvPr/>
        </p:nvSpPr>
        <p:spPr>
          <a:xfrm>
            <a:off x="2249904" y="1224212"/>
            <a:ext cx="8981398" cy="3114457"/>
          </a:xfrm>
          <a:prstGeom prst="rect">
            <a:avLst/>
          </a:prstGeom>
        </p:spPr>
        <p:txBody>
          <a:bodyPr/>
          <a:lstStyle>
            <a:lvl1pPr marL="432000" indent="-324000" algn="l" defTabSz="1149949" rtl="0" eaLnBrk="1" latinLnBrk="0" hangingPunct="1">
              <a:lnSpc>
                <a:spcPct val="90000"/>
              </a:lnSpc>
              <a:spcBef>
                <a:spcPts val="1258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sz="352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62462" indent="-287487" algn="l" defTabSz="1149949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30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37437" indent="-287487" algn="l" defTabSz="1149949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25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12412" indent="-287487" algn="l" defTabSz="1149949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22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87386" indent="-287487" algn="l" defTabSz="1149949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22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162361" indent="-287487" algn="l" defTabSz="1149949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22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737336" indent="-287487" algn="l" defTabSz="1149949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22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12310" indent="-287487" algn="l" defTabSz="1149949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22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87285" indent="-287487" algn="l" defTabSz="1149949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22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  <a:defRPr/>
            </a:pPr>
            <a:r>
              <a:rPr lang="en-US" sz="3200" dirty="0"/>
              <a:t>Ongoing System Improvements</a:t>
            </a:r>
          </a:p>
          <a:p>
            <a:pPr marL="1052812" lvl="1" indent="-514350">
              <a:buFont typeface="+mj-lt"/>
              <a:buAutoNum type="arabicPeriod"/>
              <a:defRPr/>
            </a:pPr>
            <a:r>
              <a:rPr lang="en-US" sz="2697" dirty="0"/>
              <a:t>Outfall Maintenance</a:t>
            </a:r>
          </a:p>
          <a:p>
            <a:pPr marL="1052812" lvl="1" indent="-514350">
              <a:buFont typeface="+mj-lt"/>
              <a:buAutoNum type="arabicPeriod"/>
              <a:defRPr/>
            </a:pPr>
            <a:r>
              <a:rPr lang="en-US" sz="2697" dirty="0"/>
              <a:t>Final Lift Asphalt</a:t>
            </a:r>
          </a:p>
          <a:p>
            <a:pPr marL="1052812" lvl="1" indent="-514350">
              <a:buFont typeface="+mj-lt"/>
              <a:buAutoNum type="arabicPeriod"/>
              <a:defRPr/>
            </a:pPr>
            <a:r>
              <a:rPr lang="en-US" sz="2697" dirty="0"/>
              <a:t>SD-23A Structure Modification (Emergency Overflow)</a:t>
            </a:r>
          </a:p>
          <a:p>
            <a:pPr marL="1052812" lvl="1" indent="-514350">
              <a:buFont typeface="+mj-lt"/>
              <a:buAutoNum type="arabicPeriod"/>
              <a:defRPr/>
            </a:pPr>
            <a:endParaRPr lang="en-US" sz="2697" dirty="0"/>
          </a:p>
          <a:p>
            <a:pPr marL="1052812" lvl="1" indent="-514350">
              <a:buFont typeface="+mj-lt"/>
              <a:buAutoNum type="arabicPeriod"/>
              <a:defRPr/>
            </a:pPr>
            <a:endParaRPr lang="en-US" sz="2697" dirty="0"/>
          </a:p>
          <a:p>
            <a:pPr>
              <a:buClrTx/>
              <a:defRPr/>
            </a:pPr>
            <a:endParaRPr lang="en-US" sz="2697" dirty="0"/>
          </a:p>
          <a:p>
            <a:pPr marL="0" indent="0">
              <a:buNone/>
            </a:pPr>
            <a:endParaRPr lang="en-US" sz="1800" u="sng" dirty="0"/>
          </a:p>
        </p:txBody>
      </p:sp>
      <p:sp>
        <p:nvSpPr>
          <p:cNvPr id="3" name="TextShape 2">
            <a:extLst>
              <a:ext uri="{FF2B5EF4-FFF2-40B4-BE49-F238E27FC236}">
                <a16:creationId xmlns:a16="http://schemas.microsoft.com/office/drawing/2014/main" id="{25F039A9-81D7-9289-CDBE-17CB9D7EFE68}"/>
              </a:ext>
            </a:extLst>
          </p:cNvPr>
          <p:cNvSpPr txBox="1"/>
          <p:nvPr/>
        </p:nvSpPr>
        <p:spPr>
          <a:xfrm>
            <a:off x="2171700" y="579847"/>
            <a:ext cx="9532938" cy="559485"/>
          </a:xfrm>
          <a:prstGeom prst="rect">
            <a:avLst/>
          </a:prstGeom>
          <a:noFill/>
          <a:ln>
            <a:noFill/>
          </a:ln>
        </p:spPr>
        <p:txBody>
          <a:bodyPr lIns="113188" tIns="56594" rIns="113188" bIns="56594"/>
          <a:lstStyle/>
          <a:p>
            <a:r>
              <a:rPr lang="en-US" sz="36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ONGOING ITEMS – VGE STORMWATER</a:t>
            </a:r>
          </a:p>
        </p:txBody>
      </p:sp>
    </p:spTree>
    <p:extLst>
      <p:ext uri="{BB962C8B-B14F-4D97-AF65-F5344CB8AC3E}">
        <p14:creationId xmlns:p14="http://schemas.microsoft.com/office/powerpoint/2010/main" val="420652240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Line 4"/>
          <p:cNvSpPr>
            <a:spLocks noChangeShapeType="1"/>
          </p:cNvSpPr>
          <p:nvPr/>
        </p:nvSpPr>
        <p:spPr bwMode="auto">
          <a:xfrm flipV="1">
            <a:off x="6977293" y="2358521"/>
            <a:ext cx="0" cy="1524000"/>
          </a:xfrm>
          <a:prstGeom prst="line">
            <a:avLst/>
          </a:prstGeom>
          <a:noFill/>
          <a:ln w="5080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" name="Line 5"/>
          <p:cNvSpPr>
            <a:spLocks noChangeShapeType="1"/>
          </p:cNvSpPr>
          <p:nvPr/>
        </p:nvSpPr>
        <p:spPr bwMode="auto">
          <a:xfrm flipV="1">
            <a:off x="10406293" y="2443655"/>
            <a:ext cx="0" cy="1219200"/>
          </a:xfrm>
          <a:prstGeom prst="line">
            <a:avLst/>
          </a:prstGeom>
          <a:noFill/>
          <a:ln w="5080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9B75E20F-320B-0F82-897D-2BFF61F75451}"/>
              </a:ext>
            </a:extLst>
          </p:cNvPr>
          <p:cNvSpPr txBox="1">
            <a:spLocks/>
          </p:cNvSpPr>
          <p:nvPr/>
        </p:nvSpPr>
        <p:spPr>
          <a:xfrm>
            <a:off x="2249904" y="1224212"/>
            <a:ext cx="8981398" cy="4035165"/>
          </a:xfrm>
          <a:prstGeom prst="rect">
            <a:avLst/>
          </a:prstGeom>
        </p:spPr>
        <p:txBody>
          <a:bodyPr/>
          <a:lstStyle>
            <a:lvl1pPr marL="432000" indent="-324000" algn="l" defTabSz="1149949" rtl="0" eaLnBrk="1" latinLnBrk="0" hangingPunct="1">
              <a:lnSpc>
                <a:spcPct val="90000"/>
              </a:lnSpc>
              <a:spcBef>
                <a:spcPts val="1258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sz="352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62462" indent="-287487" algn="l" defTabSz="1149949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30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37437" indent="-287487" algn="l" defTabSz="1149949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25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12412" indent="-287487" algn="l" defTabSz="1149949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22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87386" indent="-287487" algn="l" defTabSz="1149949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22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162361" indent="-287487" algn="l" defTabSz="1149949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22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737336" indent="-287487" algn="l" defTabSz="1149949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22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12310" indent="-287487" algn="l" defTabSz="1149949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22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87285" indent="-287487" algn="l" defTabSz="1149949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22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  <a:defRPr/>
            </a:pPr>
            <a:r>
              <a:rPr lang="en-US" sz="3200" dirty="0"/>
              <a:t>Outfall Maintenance</a:t>
            </a:r>
          </a:p>
          <a:p>
            <a:pPr lvl="1">
              <a:defRPr/>
            </a:pPr>
            <a:r>
              <a:rPr lang="en-US" sz="2697" dirty="0"/>
              <a:t>Shared outfall located along the C-23 canal</a:t>
            </a:r>
          </a:p>
          <a:p>
            <a:pPr lvl="1">
              <a:defRPr/>
            </a:pPr>
            <a:r>
              <a:rPr lang="en-US" sz="2697" dirty="0"/>
              <a:t>Vegetative overgrowth reducing system recovery</a:t>
            </a:r>
          </a:p>
          <a:p>
            <a:pPr lvl="1">
              <a:defRPr/>
            </a:pPr>
            <a:r>
              <a:rPr lang="en-US" sz="2697" dirty="0"/>
              <a:t>Impacts all of VGE lakes</a:t>
            </a:r>
          </a:p>
          <a:p>
            <a:pPr lvl="1">
              <a:defRPr/>
            </a:pPr>
            <a:r>
              <a:rPr lang="en-US" sz="2697" dirty="0"/>
              <a:t>On 10-02-2023 measured 5” higher prior to cleanup </a:t>
            </a:r>
          </a:p>
          <a:p>
            <a:pPr>
              <a:buClrTx/>
              <a:defRPr/>
            </a:pPr>
            <a:r>
              <a:rPr lang="en-US" sz="3200" dirty="0"/>
              <a:t>Coordination w/ Veranda CDD 1 </a:t>
            </a:r>
          </a:p>
          <a:p>
            <a:pPr>
              <a:buClrTx/>
              <a:defRPr/>
            </a:pPr>
            <a:r>
              <a:rPr lang="en-US" sz="3200" dirty="0"/>
              <a:t>Coordination w/ SFWMD</a:t>
            </a:r>
          </a:p>
          <a:p>
            <a:pPr lvl="1">
              <a:defRPr/>
            </a:pPr>
            <a:r>
              <a:rPr lang="en-US" sz="2700" dirty="0"/>
              <a:t>ROW Permit</a:t>
            </a:r>
          </a:p>
          <a:p>
            <a:pPr marL="1052812" lvl="1" indent="-514350">
              <a:buFont typeface="+mj-lt"/>
              <a:buAutoNum type="arabicPeriod"/>
              <a:defRPr/>
            </a:pPr>
            <a:endParaRPr lang="en-US" sz="2697" dirty="0"/>
          </a:p>
          <a:p>
            <a:pPr marL="1052812" lvl="1" indent="-514350">
              <a:buFont typeface="+mj-lt"/>
              <a:buAutoNum type="arabicPeriod"/>
              <a:defRPr/>
            </a:pPr>
            <a:endParaRPr lang="en-US" sz="2697" dirty="0"/>
          </a:p>
          <a:p>
            <a:pPr>
              <a:buClrTx/>
              <a:defRPr/>
            </a:pPr>
            <a:endParaRPr lang="en-US" sz="2697" dirty="0"/>
          </a:p>
          <a:p>
            <a:pPr marL="0" indent="0">
              <a:buNone/>
            </a:pPr>
            <a:endParaRPr lang="en-US" sz="1800" u="sng" dirty="0"/>
          </a:p>
        </p:txBody>
      </p:sp>
      <p:sp>
        <p:nvSpPr>
          <p:cNvPr id="8" name="TextShape 2">
            <a:extLst>
              <a:ext uri="{FF2B5EF4-FFF2-40B4-BE49-F238E27FC236}">
                <a16:creationId xmlns:a16="http://schemas.microsoft.com/office/drawing/2014/main" id="{A2C33331-D07D-3DF3-FF0E-6F52884B9A25}"/>
              </a:ext>
            </a:extLst>
          </p:cNvPr>
          <p:cNvSpPr txBox="1"/>
          <p:nvPr/>
        </p:nvSpPr>
        <p:spPr>
          <a:xfrm>
            <a:off x="2171700" y="579847"/>
            <a:ext cx="9532938" cy="559485"/>
          </a:xfrm>
          <a:prstGeom prst="rect">
            <a:avLst/>
          </a:prstGeom>
          <a:noFill/>
          <a:ln>
            <a:noFill/>
          </a:ln>
        </p:spPr>
        <p:txBody>
          <a:bodyPr lIns="113188" tIns="56594" rIns="113188" bIns="56594"/>
          <a:lstStyle/>
          <a:p>
            <a:r>
              <a:rPr lang="en-US" sz="36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ONGOING ITEMS – VGE STORMWATER</a:t>
            </a:r>
          </a:p>
        </p:txBody>
      </p:sp>
    </p:spTree>
    <p:extLst>
      <p:ext uri="{BB962C8B-B14F-4D97-AF65-F5344CB8AC3E}">
        <p14:creationId xmlns:p14="http://schemas.microsoft.com/office/powerpoint/2010/main" val="4035414457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Line 4"/>
          <p:cNvSpPr>
            <a:spLocks noChangeShapeType="1"/>
          </p:cNvSpPr>
          <p:nvPr/>
        </p:nvSpPr>
        <p:spPr bwMode="auto">
          <a:xfrm flipV="1">
            <a:off x="6977293" y="2358521"/>
            <a:ext cx="0" cy="1524000"/>
          </a:xfrm>
          <a:prstGeom prst="line">
            <a:avLst/>
          </a:prstGeom>
          <a:noFill/>
          <a:ln w="5080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" name="Line 5"/>
          <p:cNvSpPr>
            <a:spLocks noChangeShapeType="1"/>
          </p:cNvSpPr>
          <p:nvPr/>
        </p:nvSpPr>
        <p:spPr bwMode="auto">
          <a:xfrm flipV="1">
            <a:off x="10406293" y="2443655"/>
            <a:ext cx="0" cy="1219200"/>
          </a:xfrm>
          <a:prstGeom prst="line">
            <a:avLst/>
          </a:prstGeom>
          <a:noFill/>
          <a:ln w="5080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9B75E20F-320B-0F82-897D-2BFF61F75451}"/>
              </a:ext>
            </a:extLst>
          </p:cNvPr>
          <p:cNvSpPr txBox="1">
            <a:spLocks/>
          </p:cNvSpPr>
          <p:nvPr/>
        </p:nvSpPr>
        <p:spPr>
          <a:xfrm>
            <a:off x="2249904" y="1224212"/>
            <a:ext cx="8981398" cy="3114457"/>
          </a:xfrm>
          <a:prstGeom prst="rect">
            <a:avLst/>
          </a:prstGeom>
        </p:spPr>
        <p:txBody>
          <a:bodyPr/>
          <a:lstStyle>
            <a:lvl1pPr marL="432000" indent="-324000" algn="l" defTabSz="1149949" rtl="0" eaLnBrk="1" latinLnBrk="0" hangingPunct="1">
              <a:lnSpc>
                <a:spcPct val="90000"/>
              </a:lnSpc>
              <a:spcBef>
                <a:spcPts val="1258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sz="352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62462" indent="-287487" algn="l" defTabSz="1149949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30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37437" indent="-287487" algn="l" defTabSz="1149949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25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12412" indent="-287487" algn="l" defTabSz="1149949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22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87386" indent="-287487" algn="l" defTabSz="1149949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22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162361" indent="-287487" algn="l" defTabSz="1149949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22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737336" indent="-287487" algn="l" defTabSz="1149949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22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12310" indent="-287487" algn="l" defTabSz="1149949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22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87285" indent="-287487" algn="l" defTabSz="1149949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22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  <a:defRPr/>
            </a:pPr>
            <a:r>
              <a:rPr lang="en-US" sz="3200" dirty="0"/>
              <a:t>Hand clearing of all vegetation</a:t>
            </a:r>
          </a:p>
          <a:p>
            <a:pPr>
              <a:buClrTx/>
              <a:defRPr/>
            </a:pPr>
            <a:r>
              <a:rPr lang="en-US" sz="3200" dirty="0"/>
              <a:t>Spraying to remove all vegetation</a:t>
            </a:r>
          </a:p>
          <a:p>
            <a:pPr>
              <a:buClrTx/>
              <a:defRPr/>
            </a:pPr>
            <a:r>
              <a:rPr lang="en-US" sz="3200" dirty="0"/>
              <a:t>Recommendation of regular maintenance</a:t>
            </a:r>
            <a:endParaRPr lang="en-US" sz="2697" dirty="0"/>
          </a:p>
          <a:p>
            <a:pPr marL="1052812" lvl="1" indent="-514350">
              <a:buFont typeface="+mj-lt"/>
              <a:buAutoNum type="arabicPeriod"/>
              <a:defRPr/>
            </a:pPr>
            <a:endParaRPr lang="en-US" sz="2697" dirty="0"/>
          </a:p>
          <a:p>
            <a:pPr marL="1052812" lvl="1" indent="-514350">
              <a:buFont typeface="+mj-lt"/>
              <a:buAutoNum type="arabicPeriod"/>
              <a:defRPr/>
            </a:pPr>
            <a:endParaRPr lang="en-US" sz="2697" dirty="0"/>
          </a:p>
          <a:p>
            <a:pPr>
              <a:buClrTx/>
              <a:defRPr/>
            </a:pPr>
            <a:endParaRPr lang="en-US" sz="2697" dirty="0"/>
          </a:p>
          <a:p>
            <a:pPr marL="0" indent="0">
              <a:buNone/>
            </a:pPr>
            <a:endParaRPr lang="en-US" sz="1800" u="sng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A363D76-D727-2DA4-3428-6E766EB9E7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2071" y="3056677"/>
            <a:ext cx="5267960" cy="296322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6845156-6438-3676-9CFD-41DA05823DD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91722" y="3704884"/>
            <a:ext cx="2963226" cy="1666815"/>
          </a:xfrm>
          <a:prstGeom prst="rect">
            <a:avLst/>
          </a:prstGeom>
        </p:spPr>
      </p:pic>
      <p:sp>
        <p:nvSpPr>
          <p:cNvPr id="8" name="TextShape 2">
            <a:extLst>
              <a:ext uri="{FF2B5EF4-FFF2-40B4-BE49-F238E27FC236}">
                <a16:creationId xmlns:a16="http://schemas.microsoft.com/office/drawing/2014/main" id="{A2C33331-D07D-3DF3-FF0E-6F52884B9A25}"/>
              </a:ext>
            </a:extLst>
          </p:cNvPr>
          <p:cNvSpPr txBox="1"/>
          <p:nvPr/>
        </p:nvSpPr>
        <p:spPr>
          <a:xfrm>
            <a:off x="2171700" y="579847"/>
            <a:ext cx="9532938" cy="559485"/>
          </a:xfrm>
          <a:prstGeom prst="rect">
            <a:avLst/>
          </a:prstGeom>
          <a:noFill/>
          <a:ln>
            <a:noFill/>
          </a:ln>
        </p:spPr>
        <p:txBody>
          <a:bodyPr lIns="113188" tIns="56594" rIns="113188" bIns="56594"/>
          <a:lstStyle/>
          <a:p>
            <a:r>
              <a:rPr lang="en-US" sz="36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ONGOING ITEMS – VGE STORMWATER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9A34714-29A6-09C3-16D1-BE260A31951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35753" y="3701465"/>
            <a:ext cx="2963230" cy="166681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E008F5A-A1BA-CF0A-9139-8ED476E0986C}"/>
              </a:ext>
            </a:extLst>
          </p:cNvPr>
          <p:cNvSpPr txBox="1"/>
          <p:nvPr/>
        </p:nvSpPr>
        <p:spPr>
          <a:xfrm>
            <a:off x="2683355" y="3120521"/>
            <a:ext cx="1056700" cy="3438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BEFORE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AC3546B-B2B1-FB87-EF80-AAA5BA841A83}"/>
              </a:ext>
            </a:extLst>
          </p:cNvPr>
          <p:cNvSpPr txBox="1"/>
          <p:nvPr/>
        </p:nvSpPr>
        <p:spPr>
          <a:xfrm>
            <a:off x="9949816" y="3120521"/>
            <a:ext cx="8659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AFTER</a:t>
            </a:r>
          </a:p>
        </p:txBody>
      </p:sp>
    </p:spTree>
    <p:extLst>
      <p:ext uri="{BB962C8B-B14F-4D97-AF65-F5344CB8AC3E}">
        <p14:creationId xmlns:p14="http://schemas.microsoft.com/office/powerpoint/2010/main" val="296393641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Line 4"/>
          <p:cNvSpPr>
            <a:spLocks noChangeShapeType="1"/>
          </p:cNvSpPr>
          <p:nvPr/>
        </p:nvSpPr>
        <p:spPr bwMode="auto">
          <a:xfrm flipV="1">
            <a:off x="6977293" y="2358521"/>
            <a:ext cx="0" cy="1524000"/>
          </a:xfrm>
          <a:prstGeom prst="line">
            <a:avLst/>
          </a:prstGeom>
          <a:noFill/>
          <a:ln w="5080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" name="Line 5"/>
          <p:cNvSpPr>
            <a:spLocks noChangeShapeType="1"/>
          </p:cNvSpPr>
          <p:nvPr/>
        </p:nvSpPr>
        <p:spPr bwMode="auto">
          <a:xfrm flipV="1">
            <a:off x="10406293" y="2443655"/>
            <a:ext cx="0" cy="1219200"/>
          </a:xfrm>
          <a:prstGeom prst="line">
            <a:avLst/>
          </a:prstGeom>
          <a:noFill/>
          <a:ln w="5080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9B75E20F-320B-0F82-897D-2BFF61F75451}"/>
              </a:ext>
            </a:extLst>
          </p:cNvPr>
          <p:cNvSpPr txBox="1">
            <a:spLocks/>
          </p:cNvSpPr>
          <p:nvPr/>
        </p:nvSpPr>
        <p:spPr>
          <a:xfrm>
            <a:off x="2249904" y="1224212"/>
            <a:ext cx="5502367" cy="3114457"/>
          </a:xfrm>
          <a:prstGeom prst="rect">
            <a:avLst/>
          </a:prstGeom>
        </p:spPr>
        <p:txBody>
          <a:bodyPr/>
          <a:lstStyle>
            <a:lvl1pPr marL="432000" indent="-324000" algn="l" defTabSz="1149949" rtl="0" eaLnBrk="1" latinLnBrk="0" hangingPunct="1">
              <a:lnSpc>
                <a:spcPct val="90000"/>
              </a:lnSpc>
              <a:spcBef>
                <a:spcPts val="1258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sz="352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62462" indent="-287487" algn="l" defTabSz="1149949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30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37437" indent="-287487" algn="l" defTabSz="1149949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25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12412" indent="-287487" algn="l" defTabSz="1149949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22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87386" indent="-287487" algn="l" defTabSz="1149949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22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162361" indent="-287487" algn="l" defTabSz="1149949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22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737336" indent="-287487" algn="l" defTabSz="1149949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22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12310" indent="-287487" algn="l" defTabSz="1149949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22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87285" indent="-287487" algn="l" defTabSz="1149949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22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  <a:defRPr/>
            </a:pPr>
            <a:r>
              <a:rPr lang="en-US" sz="3200" dirty="0"/>
              <a:t>Final Lift of Asphalt</a:t>
            </a:r>
          </a:p>
          <a:p>
            <a:pPr lvl="1">
              <a:defRPr/>
            </a:pPr>
            <a:r>
              <a:rPr lang="en-US" sz="2197" dirty="0">
                <a:solidFill>
                  <a:srgbClr val="0D0D0D"/>
                </a:solidFill>
                <a:effectLst/>
                <a:latin typeface="+mj-lt"/>
                <a:ea typeface="Calibri" panose="020F0502020204030204" pitchFamily="34" charset="0"/>
              </a:rPr>
              <a:t>Will route stormwater into the correct drainage structure.</a:t>
            </a:r>
          </a:p>
          <a:p>
            <a:pPr lvl="1">
              <a:defRPr/>
            </a:pPr>
            <a:r>
              <a:rPr lang="en-US" sz="2197" dirty="0">
                <a:solidFill>
                  <a:srgbClr val="0D0D0D"/>
                </a:solidFill>
                <a:latin typeface="+mj-lt"/>
                <a:ea typeface="Calibri" panose="020F0502020204030204" pitchFamily="34" charset="0"/>
              </a:rPr>
              <a:t>Impacts all of VGE drainage system, but greatest impact if preventing hydraulic overload of system low points</a:t>
            </a:r>
          </a:p>
          <a:p>
            <a:pPr lvl="1">
              <a:defRPr/>
            </a:pPr>
            <a:r>
              <a:rPr lang="en-US" sz="2197" dirty="0">
                <a:solidFill>
                  <a:srgbClr val="0D0D0D"/>
                </a:solidFill>
                <a:effectLst/>
                <a:latin typeface="+mj-lt"/>
                <a:ea typeface="Calibri" panose="020F0502020204030204" pitchFamily="34" charset="0"/>
              </a:rPr>
              <a:t>Example: </a:t>
            </a:r>
            <a:r>
              <a:rPr lang="en-US" sz="2197" dirty="0" err="1">
                <a:solidFill>
                  <a:srgbClr val="0D0D0D"/>
                </a:solidFill>
                <a:effectLst/>
                <a:latin typeface="+mj-lt"/>
                <a:ea typeface="Calibri" panose="020F0502020204030204" pitchFamily="34" charset="0"/>
              </a:rPr>
              <a:t>Villandry</a:t>
            </a:r>
            <a:r>
              <a:rPr lang="en-US" sz="2197" dirty="0">
                <a:solidFill>
                  <a:srgbClr val="0D0D0D"/>
                </a:solidFill>
                <a:effectLst/>
                <a:latin typeface="+mj-lt"/>
                <a:ea typeface="Calibri" panose="020F0502020204030204" pitchFamily="34" charset="0"/>
              </a:rPr>
              <a:t> Way and Butchart St</a:t>
            </a:r>
          </a:p>
          <a:p>
            <a:pPr lvl="1">
              <a:defRPr/>
            </a:pPr>
            <a:r>
              <a:rPr lang="en-US" sz="2197" dirty="0">
                <a:solidFill>
                  <a:srgbClr val="0D0D0D"/>
                </a:solidFill>
                <a:effectLst/>
                <a:latin typeface="+mj-lt"/>
                <a:ea typeface="Calibri" panose="020F0502020204030204" pitchFamily="34" charset="0"/>
              </a:rPr>
              <a:t>1” of water across a 12’ lane has a cross sectional area greater than a 12” drain pipe.</a:t>
            </a:r>
          </a:p>
          <a:p>
            <a:pPr lvl="1">
              <a:defRPr/>
            </a:pPr>
            <a:r>
              <a:rPr lang="en-US" sz="2197" dirty="0">
                <a:solidFill>
                  <a:srgbClr val="0D0D0D"/>
                </a:solidFill>
                <a:latin typeface="+mj-lt"/>
                <a:ea typeface="Calibri" panose="020F0502020204030204" pitchFamily="34" charset="0"/>
              </a:rPr>
              <a:t>Consistent with original permitted design</a:t>
            </a:r>
            <a:endParaRPr lang="en-US" sz="2197" dirty="0">
              <a:solidFill>
                <a:srgbClr val="0D0D0D"/>
              </a:solidFill>
              <a:effectLst/>
              <a:latin typeface="+mj-lt"/>
              <a:ea typeface="Calibri" panose="020F0502020204030204" pitchFamily="34" charset="0"/>
            </a:endParaRPr>
          </a:p>
          <a:p>
            <a:pPr lvl="1">
              <a:defRPr/>
            </a:pPr>
            <a:endParaRPr lang="en-US" sz="2197" dirty="0">
              <a:effectLst/>
              <a:latin typeface="+mj-lt"/>
              <a:ea typeface="Calibri" panose="020F0502020204030204" pitchFamily="34" charset="0"/>
            </a:endParaRPr>
          </a:p>
          <a:p>
            <a:pPr>
              <a:buClrTx/>
              <a:defRPr/>
            </a:pPr>
            <a:endParaRPr lang="en-US" sz="2697" dirty="0"/>
          </a:p>
          <a:p>
            <a:pPr marL="1052812" lvl="1" indent="-514350">
              <a:buFont typeface="+mj-lt"/>
              <a:buAutoNum type="arabicPeriod"/>
              <a:defRPr/>
            </a:pPr>
            <a:endParaRPr lang="en-US" sz="2697" dirty="0"/>
          </a:p>
          <a:p>
            <a:pPr marL="1052812" lvl="1" indent="-514350">
              <a:buFont typeface="+mj-lt"/>
              <a:buAutoNum type="arabicPeriod"/>
              <a:defRPr/>
            </a:pPr>
            <a:endParaRPr lang="en-US" sz="2697" dirty="0"/>
          </a:p>
          <a:p>
            <a:pPr>
              <a:buClrTx/>
              <a:defRPr/>
            </a:pPr>
            <a:endParaRPr lang="en-US" sz="2697" dirty="0"/>
          </a:p>
          <a:p>
            <a:pPr marL="0" indent="0">
              <a:buNone/>
            </a:pPr>
            <a:endParaRPr lang="en-US" sz="1800" u="sng" dirty="0"/>
          </a:p>
        </p:txBody>
      </p:sp>
      <p:sp>
        <p:nvSpPr>
          <p:cNvPr id="3" name="TextShape 2">
            <a:extLst>
              <a:ext uri="{FF2B5EF4-FFF2-40B4-BE49-F238E27FC236}">
                <a16:creationId xmlns:a16="http://schemas.microsoft.com/office/drawing/2014/main" id="{127A6469-3AD9-9289-B1CD-58F7AF203BA8}"/>
              </a:ext>
            </a:extLst>
          </p:cNvPr>
          <p:cNvSpPr txBox="1"/>
          <p:nvPr/>
        </p:nvSpPr>
        <p:spPr>
          <a:xfrm>
            <a:off x="2171700" y="579847"/>
            <a:ext cx="9532938" cy="559485"/>
          </a:xfrm>
          <a:prstGeom prst="rect">
            <a:avLst/>
          </a:prstGeom>
          <a:noFill/>
          <a:ln>
            <a:noFill/>
          </a:ln>
        </p:spPr>
        <p:txBody>
          <a:bodyPr lIns="113188" tIns="56594" rIns="113188" bIns="56594"/>
          <a:lstStyle/>
          <a:p>
            <a:r>
              <a:rPr lang="en-US" sz="36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ONGOING ITEMS – VGE STORMWATER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BE8C497-636D-FE02-8D46-046386C979F4}"/>
              </a:ext>
            </a:extLst>
          </p:cNvPr>
          <p:cNvGrpSpPr/>
          <p:nvPr/>
        </p:nvGrpSpPr>
        <p:grpSpPr>
          <a:xfrm>
            <a:off x="8084445" y="2011679"/>
            <a:ext cx="2740578" cy="4138273"/>
            <a:chOff x="8084445" y="2011679"/>
            <a:chExt cx="2740578" cy="4138273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89EC1416-7438-F278-E8F8-21C949294A31}"/>
                </a:ext>
              </a:extLst>
            </p:cNvPr>
            <p:cNvGrpSpPr/>
            <p:nvPr/>
          </p:nvGrpSpPr>
          <p:grpSpPr>
            <a:xfrm>
              <a:off x="8084445" y="2011679"/>
              <a:ext cx="2740578" cy="4138273"/>
              <a:chOff x="3815911" y="1"/>
              <a:chExt cx="4072816" cy="6149952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0138697C-6935-0606-AE2F-7E8EDE93625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6701"/>
              <a:stretch/>
            </p:blipFill>
            <p:spPr>
              <a:xfrm>
                <a:off x="3815911" y="1"/>
                <a:ext cx="4072816" cy="6142246"/>
              </a:xfrm>
              <a:prstGeom prst="rect">
                <a:avLst/>
              </a:prstGeom>
            </p:spPr>
          </p:pic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0A0367F3-1C04-87BF-45E6-9A46D25CB401}"/>
                  </a:ext>
                </a:extLst>
              </p:cNvPr>
              <p:cNvSpPr/>
              <p:nvPr/>
            </p:nvSpPr>
            <p:spPr>
              <a:xfrm>
                <a:off x="4477406" y="1046830"/>
                <a:ext cx="2917672" cy="5103123"/>
              </a:xfrm>
              <a:custGeom>
                <a:avLst/>
                <a:gdLst>
                  <a:gd name="connsiteX0" fmla="*/ 2888243 w 3039592"/>
                  <a:gd name="connsiteY0" fmla="*/ 5240458 h 5265683"/>
                  <a:gd name="connsiteX1" fmla="*/ 2888243 w 3039592"/>
                  <a:gd name="connsiteY1" fmla="*/ 5240458 h 5265683"/>
                  <a:gd name="connsiteX2" fmla="*/ 2799956 w 3039592"/>
                  <a:gd name="connsiteY2" fmla="*/ 5240458 h 5265683"/>
                  <a:gd name="connsiteX3" fmla="*/ 857644 w 3039592"/>
                  <a:gd name="connsiteY3" fmla="*/ 4962985 h 5265683"/>
                  <a:gd name="connsiteX4" fmla="*/ 542334 w 3039592"/>
                  <a:gd name="connsiteY4" fmla="*/ 4717043 h 5265683"/>
                  <a:gd name="connsiteX5" fmla="*/ 132430 w 3039592"/>
                  <a:gd name="connsiteY5" fmla="*/ 4326058 h 5265683"/>
                  <a:gd name="connsiteX6" fmla="*/ 6306 w 3039592"/>
                  <a:gd name="connsiteY6" fmla="*/ 3865705 h 5265683"/>
                  <a:gd name="connsiteX7" fmla="*/ 50450 w 3039592"/>
                  <a:gd name="connsiteY7" fmla="*/ 3083736 h 5265683"/>
                  <a:gd name="connsiteX8" fmla="*/ 195492 w 3039592"/>
                  <a:gd name="connsiteY8" fmla="*/ 2509871 h 5265683"/>
                  <a:gd name="connsiteX9" fmla="*/ 309004 w 3039592"/>
                  <a:gd name="connsiteY9" fmla="*/ 2371134 h 5265683"/>
                  <a:gd name="connsiteX10" fmla="*/ 340535 w 3039592"/>
                  <a:gd name="connsiteY10" fmla="*/ 2226091 h 5265683"/>
                  <a:gd name="connsiteX11" fmla="*/ 189186 w 3039592"/>
                  <a:gd name="connsiteY11" fmla="*/ 2112580 h 5265683"/>
                  <a:gd name="connsiteX12" fmla="*/ 31531 w 3039592"/>
                  <a:gd name="connsiteY12" fmla="*/ 1929700 h 5265683"/>
                  <a:gd name="connsiteX13" fmla="*/ 0 w 3039592"/>
                  <a:gd name="connsiteY13" fmla="*/ 1860331 h 5265683"/>
                  <a:gd name="connsiteX14" fmla="*/ 12612 w 3039592"/>
                  <a:gd name="connsiteY14" fmla="*/ 1727901 h 5265683"/>
                  <a:gd name="connsiteX15" fmla="*/ 138736 w 3039592"/>
                  <a:gd name="connsiteY15" fmla="*/ 1620696 h 5265683"/>
                  <a:gd name="connsiteX16" fmla="*/ 309004 w 3039592"/>
                  <a:gd name="connsiteY16" fmla="*/ 1557633 h 5265683"/>
                  <a:gd name="connsiteX17" fmla="*/ 441434 w 3039592"/>
                  <a:gd name="connsiteY17" fmla="*/ 1292773 h 5265683"/>
                  <a:gd name="connsiteX18" fmla="*/ 561252 w 3039592"/>
                  <a:gd name="connsiteY18" fmla="*/ 1034218 h 5265683"/>
                  <a:gd name="connsiteX19" fmla="*/ 725214 w 3039592"/>
                  <a:gd name="connsiteY19" fmla="*/ 908094 h 5265683"/>
                  <a:gd name="connsiteX20" fmla="*/ 687376 w 3039592"/>
                  <a:gd name="connsiteY20" fmla="*/ 794582 h 5265683"/>
                  <a:gd name="connsiteX21" fmla="*/ 699989 w 3039592"/>
                  <a:gd name="connsiteY21" fmla="*/ 725214 h 5265683"/>
                  <a:gd name="connsiteX22" fmla="*/ 712601 w 3039592"/>
                  <a:gd name="connsiteY22" fmla="*/ 649540 h 5265683"/>
                  <a:gd name="connsiteX23" fmla="*/ 681070 w 3039592"/>
                  <a:gd name="connsiteY23" fmla="*/ 580171 h 5265683"/>
                  <a:gd name="connsiteX24" fmla="*/ 662152 w 3039592"/>
                  <a:gd name="connsiteY24" fmla="*/ 504497 h 5265683"/>
                  <a:gd name="connsiteX25" fmla="*/ 624314 w 3039592"/>
                  <a:gd name="connsiteY25" fmla="*/ 447741 h 5265683"/>
                  <a:gd name="connsiteX26" fmla="*/ 611702 w 3039592"/>
                  <a:gd name="connsiteY26" fmla="*/ 239636 h 5265683"/>
                  <a:gd name="connsiteX27" fmla="*/ 536027 w 3039592"/>
                  <a:gd name="connsiteY27" fmla="*/ 182880 h 5265683"/>
                  <a:gd name="connsiteX28" fmla="*/ 422516 w 3039592"/>
                  <a:gd name="connsiteY28" fmla="*/ 81981 h 5265683"/>
                  <a:gd name="connsiteX29" fmla="*/ 302698 w 3039592"/>
                  <a:gd name="connsiteY29" fmla="*/ 25225 h 5265683"/>
                  <a:gd name="connsiteX30" fmla="*/ 365760 w 3039592"/>
                  <a:gd name="connsiteY30" fmla="*/ 0 h 5265683"/>
                  <a:gd name="connsiteX31" fmla="*/ 636927 w 3039592"/>
                  <a:gd name="connsiteY31" fmla="*/ 75675 h 5265683"/>
                  <a:gd name="connsiteX32" fmla="*/ 983768 w 3039592"/>
                  <a:gd name="connsiteY32" fmla="*/ 416210 h 5265683"/>
                  <a:gd name="connsiteX33" fmla="*/ 1311691 w 3039592"/>
                  <a:gd name="connsiteY33" fmla="*/ 990075 h 5265683"/>
                  <a:gd name="connsiteX34" fmla="*/ 1759432 w 3039592"/>
                  <a:gd name="connsiteY34" fmla="*/ 1967537 h 5265683"/>
                  <a:gd name="connsiteX35" fmla="*/ 2371134 w 3039592"/>
                  <a:gd name="connsiteY35" fmla="*/ 3720662 h 5265683"/>
                  <a:gd name="connsiteX36" fmla="*/ 3039592 w 3039592"/>
                  <a:gd name="connsiteY36" fmla="*/ 5253071 h 5265683"/>
                  <a:gd name="connsiteX37" fmla="*/ 2963917 w 3039592"/>
                  <a:gd name="connsiteY37" fmla="*/ 5265683 h 5265683"/>
                  <a:gd name="connsiteX0" fmla="*/ 2888243 w 3039592"/>
                  <a:gd name="connsiteY0" fmla="*/ 5240458 h 5265683"/>
                  <a:gd name="connsiteX1" fmla="*/ 2888243 w 3039592"/>
                  <a:gd name="connsiteY1" fmla="*/ 5240458 h 5265683"/>
                  <a:gd name="connsiteX2" fmla="*/ 2388476 w 3039592"/>
                  <a:gd name="connsiteY2" fmla="*/ 5095678 h 5265683"/>
                  <a:gd name="connsiteX3" fmla="*/ 857644 w 3039592"/>
                  <a:gd name="connsiteY3" fmla="*/ 4962985 h 5265683"/>
                  <a:gd name="connsiteX4" fmla="*/ 542334 w 3039592"/>
                  <a:gd name="connsiteY4" fmla="*/ 4717043 h 5265683"/>
                  <a:gd name="connsiteX5" fmla="*/ 132430 w 3039592"/>
                  <a:gd name="connsiteY5" fmla="*/ 4326058 h 5265683"/>
                  <a:gd name="connsiteX6" fmla="*/ 6306 w 3039592"/>
                  <a:gd name="connsiteY6" fmla="*/ 3865705 h 5265683"/>
                  <a:gd name="connsiteX7" fmla="*/ 50450 w 3039592"/>
                  <a:gd name="connsiteY7" fmla="*/ 3083736 h 5265683"/>
                  <a:gd name="connsiteX8" fmla="*/ 195492 w 3039592"/>
                  <a:gd name="connsiteY8" fmla="*/ 2509871 h 5265683"/>
                  <a:gd name="connsiteX9" fmla="*/ 309004 w 3039592"/>
                  <a:gd name="connsiteY9" fmla="*/ 2371134 h 5265683"/>
                  <a:gd name="connsiteX10" fmla="*/ 340535 w 3039592"/>
                  <a:gd name="connsiteY10" fmla="*/ 2226091 h 5265683"/>
                  <a:gd name="connsiteX11" fmla="*/ 189186 w 3039592"/>
                  <a:gd name="connsiteY11" fmla="*/ 2112580 h 5265683"/>
                  <a:gd name="connsiteX12" fmla="*/ 31531 w 3039592"/>
                  <a:gd name="connsiteY12" fmla="*/ 1929700 h 5265683"/>
                  <a:gd name="connsiteX13" fmla="*/ 0 w 3039592"/>
                  <a:gd name="connsiteY13" fmla="*/ 1860331 h 5265683"/>
                  <a:gd name="connsiteX14" fmla="*/ 12612 w 3039592"/>
                  <a:gd name="connsiteY14" fmla="*/ 1727901 h 5265683"/>
                  <a:gd name="connsiteX15" fmla="*/ 138736 w 3039592"/>
                  <a:gd name="connsiteY15" fmla="*/ 1620696 h 5265683"/>
                  <a:gd name="connsiteX16" fmla="*/ 309004 w 3039592"/>
                  <a:gd name="connsiteY16" fmla="*/ 1557633 h 5265683"/>
                  <a:gd name="connsiteX17" fmla="*/ 441434 w 3039592"/>
                  <a:gd name="connsiteY17" fmla="*/ 1292773 h 5265683"/>
                  <a:gd name="connsiteX18" fmla="*/ 561252 w 3039592"/>
                  <a:gd name="connsiteY18" fmla="*/ 1034218 h 5265683"/>
                  <a:gd name="connsiteX19" fmla="*/ 725214 w 3039592"/>
                  <a:gd name="connsiteY19" fmla="*/ 908094 h 5265683"/>
                  <a:gd name="connsiteX20" fmla="*/ 687376 w 3039592"/>
                  <a:gd name="connsiteY20" fmla="*/ 794582 h 5265683"/>
                  <a:gd name="connsiteX21" fmla="*/ 699989 w 3039592"/>
                  <a:gd name="connsiteY21" fmla="*/ 725214 h 5265683"/>
                  <a:gd name="connsiteX22" fmla="*/ 712601 w 3039592"/>
                  <a:gd name="connsiteY22" fmla="*/ 649540 h 5265683"/>
                  <a:gd name="connsiteX23" fmla="*/ 681070 w 3039592"/>
                  <a:gd name="connsiteY23" fmla="*/ 580171 h 5265683"/>
                  <a:gd name="connsiteX24" fmla="*/ 662152 w 3039592"/>
                  <a:gd name="connsiteY24" fmla="*/ 504497 h 5265683"/>
                  <a:gd name="connsiteX25" fmla="*/ 624314 w 3039592"/>
                  <a:gd name="connsiteY25" fmla="*/ 447741 h 5265683"/>
                  <a:gd name="connsiteX26" fmla="*/ 611702 w 3039592"/>
                  <a:gd name="connsiteY26" fmla="*/ 239636 h 5265683"/>
                  <a:gd name="connsiteX27" fmla="*/ 536027 w 3039592"/>
                  <a:gd name="connsiteY27" fmla="*/ 182880 h 5265683"/>
                  <a:gd name="connsiteX28" fmla="*/ 422516 w 3039592"/>
                  <a:gd name="connsiteY28" fmla="*/ 81981 h 5265683"/>
                  <a:gd name="connsiteX29" fmla="*/ 302698 w 3039592"/>
                  <a:gd name="connsiteY29" fmla="*/ 25225 h 5265683"/>
                  <a:gd name="connsiteX30" fmla="*/ 365760 w 3039592"/>
                  <a:gd name="connsiteY30" fmla="*/ 0 h 5265683"/>
                  <a:gd name="connsiteX31" fmla="*/ 636927 w 3039592"/>
                  <a:gd name="connsiteY31" fmla="*/ 75675 h 5265683"/>
                  <a:gd name="connsiteX32" fmla="*/ 983768 w 3039592"/>
                  <a:gd name="connsiteY32" fmla="*/ 416210 h 5265683"/>
                  <a:gd name="connsiteX33" fmla="*/ 1311691 w 3039592"/>
                  <a:gd name="connsiteY33" fmla="*/ 990075 h 5265683"/>
                  <a:gd name="connsiteX34" fmla="*/ 1759432 w 3039592"/>
                  <a:gd name="connsiteY34" fmla="*/ 1967537 h 5265683"/>
                  <a:gd name="connsiteX35" fmla="*/ 2371134 w 3039592"/>
                  <a:gd name="connsiteY35" fmla="*/ 3720662 h 5265683"/>
                  <a:gd name="connsiteX36" fmla="*/ 3039592 w 3039592"/>
                  <a:gd name="connsiteY36" fmla="*/ 5253071 h 5265683"/>
                  <a:gd name="connsiteX37" fmla="*/ 2963917 w 3039592"/>
                  <a:gd name="connsiteY37" fmla="*/ 5265683 h 5265683"/>
                  <a:gd name="connsiteX0" fmla="*/ 2888243 w 3039592"/>
                  <a:gd name="connsiteY0" fmla="*/ 5240458 h 5265683"/>
                  <a:gd name="connsiteX1" fmla="*/ 2789183 w 3039592"/>
                  <a:gd name="connsiteY1" fmla="*/ 5095678 h 5265683"/>
                  <a:gd name="connsiteX2" fmla="*/ 2388476 w 3039592"/>
                  <a:gd name="connsiteY2" fmla="*/ 5095678 h 5265683"/>
                  <a:gd name="connsiteX3" fmla="*/ 857644 w 3039592"/>
                  <a:gd name="connsiteY3" fmla="*/ 4962985 h 5265683"/>
                  <a:gd name="connsiteX4" fmla="*/ 542334 w 3039592"/>
                  <a:gd name="connsiteY4" fmla="*/ 4717043 h 5265683"/>
                  <a:gd name="connsiteX5" fmla="*/ 132430 w 3039592"/>
                  <a:gd name="connsiteY5" fmla="*/ 4326058 h 5265683"/>
                  <a:gd name="connsiteX6" fmla="*/ 6306 w 3039592"/>
                  <a:gd name="connsiteY6" fmla="*/ 3865705 h 5265683"/>
                  <a:gd name="connsiteX7" fmla="*/ 50450 w 3039592"/>
                  <a:gd name="connsiteY7" fmla="*/ 3083736 h 5265683"/>
                  <a:gd name="connsiteX8" fmla="*/ 195492 w 3039592"/>
                  <a:gd name="connsiteY8" fmla="*/ 2509871 h 5265683"/>
                  <a:gd name="connsiteX9" fmla="*/ 309004 w 3039592"/>
                  <a:gd name="connsiteY9" fmla="*/ 2371134 h 5265683"/>
                  <a:gd name="connsiteX10" fmla="*/ 340535 w 3039592"/>
                  <a:gd name="connsiteY10" fmla="*/ 2226091 h 5265683"/>
                  <a:gd name="connsiteX11" fmla="*/ 189186 w 3039592"/>
                  <a:gd name="connsiteY11" fmla="*/ 2112580 h 5265683"/>
                  <a:gd name="connsiteX12" fmla="*/ 31531 w 3039592"/>
                  <a:gd name="connsiteY12" fmla="*/ 1929700 h 5265683"/>
                  <a:gd name="connsiteX13" fmla="*/ 0 w 3039592"/>
                  <a:gd name="connsiteY13" fmla="*/ 1860331 h 5265683"/>
                  <a:gd name="connsiteX14" fmla="*/ 12612 w 3039592"/>
                  <a:gd name="connsiteY14" fmla="*/ 1727901 h 5265683"/>
                  <a:gd name="connsiteX15" fmla="*/ 138736 w 3039592"/>
                  <a:gd name="connsiteY15" fmla="*/ 1620696 h 5265683"/>
                  <a:gd name="connsiteX16" fmla="*/ 309004 w 3039592"/>
                  <a:gd name="connsiteY16" fmla="*/ 1557633 h 5265683"/>
                  <a:gd name="connsiteX17" fmla="*/ 441434 w 3039592"/>
                  <a:gd name="connsiteY17" fmla="*/ 1292773 h 5265683"/>
                  <a:gd name="connsiteX18" fmla="*/ 561252 w 3039592"/>
                  <a:gd name="connsiteY18" fmla="*/ 1034218 h 5265683"/>
                  <a:gd name="connsiteX19" fmla="*/ 725214 w 3039592"/>
                  <a:gd name="connsiteY19" fmla="*/ 908094 h 5265683"/>
                  <a:gd name="connsiteX20" fmla="*/ 687376 w 3039592"/>
                  <a:gd name="connsiteY20" fmla="*/ 794582 h 5265683"/>
                  <a:gd name="connsiteX21" fmla="*/ 699989 w 3039592"/>
                  <a:gd name="connsiteY21" fmla="*/ 725214 h 5265683"/>
                  <a:gd name="connsiteX22" fmla="*/ 712601 w 3039592"/>
                  <a:gd name="connsiteY22" fmla="*/ 649540 h 5265683"/>
                  <a:gd name="connsiteX23" fmla="*/ 681070 w 3039592"/>
                  <a:gd name="connsiteY23" fmla="*/ 580171 h 5265683"/>
                  <a:gd name="connsiteX24" fmla="*/ 662152 w 3039592"/>
                  <a:gd name="connsiteY24" fmla="*/ 504497 h 5265683"/>
                  <a:gd name="connsiteX25" fmla="*/ 624314 w 3039592"/>
                  <a:gd name="connsiteY25" fmla="*/ 447741 h 5265683"/>
                  <a:gd name="connsiteX26" fmla="*/ 611702 w 3039592"/>
                  <a:gd name="connsiteY26" fmla="*/ 239636 h 5265683"/>
                  <a:gd name="connsiteX27" fmla="*/ 536027 w 3039592"/>
                  <a:gd name="connsiteY27" fmla="*/ 182880 h 5265683"/>
                  <a:gd name="connsiteX28" fmla="*/ 422516 w 3039592"/>
                  <a:gd name="connsiteY28" fmla="*/ 81981 h 5265683"/>
                  <a:gd name="connsiteX29" fmla="*/ 302698 w 3039592"/>
                  <a:gd name="connsiteY29" fmla="*/ 25225 h 5265683"/>
                  <a:gd name="connsiteX30" fmla="*/ 365760 w 3039592"/>
                  <a:gd name="connsiteY30" fmla="*/ 0 h 5265683"/>
                  <a:gd name="connsiteX31" fmla="*/ 636927 w 3039592"/>
                  <a:gd name="connsiteY31" fmla="*/ 75675 h 5265683"/>
                  <a:gd name="connsiteX32" fmla="*/ 983768 w 3039592"/>
                  <a:gd name="connsiteY32" fmla="*/ 416210 h 5265683"/>
                  <a:gd name="connsiteX33" fmla="*/ 1311691 w 3039592"/>
                  <a:gd name="connsiteY33" fmla="*/ 990075 h 5265683"/>
                  <a:gd name="connsiteX34" fmla="*/ 1759432 w 3039592"/>
                  <a:gd name="connsiteY34" fmla="*/ 1967537 h 5265683"/>
                  <a:gd name="connsiteX35" fmla="*/ 2371134 w 3039592"/>
                  <a:gd name="connsiteY35" fmla="*/ 3720662 h 5265683"/>
                  <a:gd name="connsiteX36" fmla="*/ 3039592 w 3039592"/>
                  <a:gd name="connsiteY36" fmla="*/ 5253071 h 5265683"/>
                  <a:gd name="connsiteX37" fmla="*/ 2963917 w 3039592"/>
                  <a:gd name="connsiteY37" fmla="*/ 5265683 h 5265683"/>
                  <a:gd name="connsiteX0" fmla="*/ 2888243 w 2963917"/>
                  <a:gd name="connsiteY0" fmla="*/ 5240458 h 5265683"/>
                  <a:gd name="connsiteX1" fmla="*/ 2789183 w 2963917"/>
                  <a:gd name="connsiteY1" fmla="*/ 5095678 h 5265683"/>
                  <a:gd name="connsiteX2" fmla="*/ 2388476 w 2963917"/>
                  <a:gd name="connsiteY2" fmla="*/ 5095678 h 5265683"/>
                  <a:gd name="connsiteX3" fmla="*/ 857644 w 2963917"/>
                  <a:gd name="connsiteY3" fmla="*/ 4962985 h 5265683"/>
                  <a:gd name="connsiteX4" fmla="*/ 542334 w 2963917"/>
                  <a:gd name="connsiteY4" fmla="*/ 4717043 h 5265683"/>
                  <a:gd name="connsiteX5" fmla="*/ 132430 w 2963917"/>
                  <a:gd name="connsiteY5" fmla="*/ 4326058 h 5265683"/>
                  <a:gd name="connsiteX6" fmla="*/ 6306 w 2963917"/>
                  <a:gd name="connsiteY6" fmla="*/ 3865705 h 5265683"/>
                  <a:gd name="connsiteX7" fmla="*/ 50450 w 2963917"/>
                  <a:gd name="connsiteY7" fmla="*/ 3083736 h 5265683"/>
                  <a:gd name="connsiteX8" fmla="*/ 195492 w 2963917"/>
                  <a:gd name="connsiteY8" fmla="*/ 2509871 h 5265683"/>
                  <a:gd name="connsiteX9" fmla="*/ 309004 w 2963917"/>
                  <a:gd name="connsiteY9" fmla="*/ 2371134 h 5265683"/>
                  <a:gd name="connsiteX10" fmla="*/ 340535 w 2963917"/>
                  <a:gd name="connsiteY10" fmla="*/ 2226091 h 5265683"/>
                  <a:gd name="connsiteX11" fmla="*/ 189186 w 2963917"/>
                  <a:gd name="connsiteY11" fmla="*/ 2112580 h 5265683"/>
                  <a:gd name="connsiteX12" fmla="*/ 31531 w 2963917"/>
                  <a:gd name="connsiteY12" fmla="*/ 1929700 h 5265683"/>
                  <a:gd name="connsiteX13" fmla="*/ 0 w 2963917"/>
                  <a:gd name="connsiteY13" fmla="*/ 1860331 h 5265683"/>
                  <a:gd name="connsiteX14" fmla="*/ 12612 w 2963917"/>
                  <a:gd name="connsiteY14" fmla="*/ 1727901 h 5265683"/>
                  <a:gd name="connsiteX15" fmla="*/ 138736 w 2963917"/>
                  <a:gd name="connsiteY15" fmla="*/ 1620696 h 5265683"/>
                  <a:gd name="connsiteX16" fmla="*/ 309004 w 2963917"/>
                  <a:gd name="connsiteY16" fmla="*/ 1557633 h 5265683"/>
                  <a:gd name="connsiteX17" fmla="*/ 441434 w 2963917"/>
                  <a:gd name="connsiteY17" fmla="*/ 1292773 h 5265683"/>
                  <a:gd name="connsiteX18" fmla="*/ 561252 w 2963917"/>
                  <a:gd name="connsiteY18" fmla="*/ 1034218 h 5265683"/>
                  <a:gd name="connsiteX19" fmla="*/ 725214 w 2963917"/>
                  <a:gd name="connsiteY19" fmla="*/ 908094 h 5265683"/>
                  <a:gd name="connsiteX20" fmla="*/ 687376 w 2963917"/>
                  <a:gd name="connsiteY20" fmla="*/ 794582 h 5265683"/>
                  <a:gd name="connsiteX21" fmla="*/ 699989 w 2963917"/>
                  <a:gd name="connsiteY21" fmla="*/ 725214 h 5265683"/>
                  <a:gd name="connsiteX22" fmla="*/ 712601 w 2963917"/>
                  <a:gd name="connsiteY22" fmla="*/ 649540 h 5265683"/>
                  <a:gd name="connsiteX23" fmla="*/ 681070 w 2963917"/>
                  <a:gd name="connsiteY23" fmla="*/ 580171 h 5265683"/>
                  <a:gd name="connsiteX24" fmla="*/ 662152 w 2963917"/>
                  <a:gd name="connsiteY24" fmla="*/ 504497 h 5265683"/>
                  <a:gd name="connsiteX25" fmla="*/ 624314 w 2963917"/>
                  <a:gd name="connsiteY25" fmla="*/ 447741 h 5265683"/>
                  <a:gd name="connsiteX26" fmla="*/ 611702 w 2963917"/>
                  <a:gd name="connsiteY26" fmla="*/ 239636 h 5265683"/>
                  <a:gd name="connsiteX27" fmla="*/ 536027 w 2963917"/>
                  <a:gd name="connsiteY27" fmla="*/ 182880 h 5265683"/>
                  <a:gd name="connsiteX28" fmla="*/ 422516 w 2963917"/>
                  <a:gd name="connsiteY28" fmla="*/ 81981 h 5265683"/>
                  <a:gd name="connsiteX29" fmla="*/ 302698 w 2963917"/>
                  <a:gd name="connsiteY29" fmla="*/ 25225 h 5265683"/>
                  <a:gd name="connsiteX30" fmla="*/ 365760 w 2963917"/>
                  <a:gd name="connsiteY30" fmla="*/ 0 h 5265683"/>
                  <a:gd name="connsiteX31" fmla="*/ 636927 w 2963917"/>
                  <a:gd name="connsiteY31" fmla="*/ 75675 h 5265683"/>
                  <a:gd name="connsiteX32" fmla="*/ 983768 w 2963917"/>
                  <a:gd name="connsiteY32" fmla="*/ 416210 h 5265683"/>
                  <a:gd name="connsiteX33" fmla="*/ 1311691 w 2963917"/>
                  <a:gd name="connsiteY33" fmla="*/ 990075 h 5265683"/>
                  <a:gd name="connsiteX34" fmla="*/ 1759432 w 2963917"/>
                  <a:gd name="connsiteY34" fmla="*/ 1967537 h 5265683"/>
                  <a:gd name="connsiteX35" fmla="*/ 2371134 w 2963917"/>
                  <a:gd name="connsiteY35" fmla="*/ 3720662 h 5265683"/>
                  <a:gd name="connsiteX36" fmla="*/ 2917672 w 2963917"/>
                  <a:gd name="connsiteY36" fmla="*/ 5085431 h 5265683"/>
                  <a:gd name="connsiteX37" fmla="*/ 2963917 w 2963917"/>
                  <a:gd name="connsiteY37" fmla="*/ 5265683 h 5265683"/>
                  <a:gd name="connsiteX0" fmla="*/ 2873003 w 2963917"/>
                  <a:gd name="connsiteY0" fmla="*/ 5049958 h 5265683"/>
                  <a:gd name="connsiteX1" fmla="*/ 2789183 w 2963917"/>
                  <a:gd name="connsiteY1" fmla="*/ 5095678 h 5265683"/>
                  <a:gd name="connsiteX2" fmla="*/ 2388476 w 2963917"/>
                  <a:gd name="connsiteY2" fmla="*/ 5095678 h 5265683"/>
                  <a:gd name="connsiteX3" fmla="*/ 857644 w 2963917"/>
                  <a:gd name="connsiteY3" fmla="*/ 4962985 h 5265683"/>
                  <a:gd name="connsiteX4" fmla="*/ 542334 w 2963917"/>
                  <a:gd name="connsiteY4" fmla="*/ 4717043 h 5265683"/>
                  <a:gd name="connsiteX5" fmla="*/ 132430 w 2963917"/>
                  <a:gd name="connsiteY5" fmla="*/ 4326058 h 5265683"/>
                  <a:gd name="connsiteX6" fmla="*/ 6306 w 2963917"/>
                  <a:gd name="connsiteY6" fmla="*/ 3865705 h 5265683"/>
                  <a:gd name="connsiteX7" fmla="*/ 50450 w 2963917"/>
                  <a:gd name="connsiteY7" fmla="*/ 3083736 h 5265683"/>
                  <a:gd name="connsiteX8" fmla="*/ 195492 w 2963917"/>
                  <a:gd name="connsiteY8" fmla="*/ 2509871 h 5265683"/>
                  <a:gd name="connsiteX9" fmla="*/ 309004 w 2963917"/>
                  <a:gd name="connsiteY9" fmla="*/ 2371134 h 5265683"/>
                  <a:gd name="connsiteX10" fmla="*/ 340535 w 2963917"/>
                  <a:gd name="connsiteY10" fmla="*/ 2226091 h 5265683"/>
                  <a:gd name="connsiteX11" fmla="*/ 189186 w 2963917"/>
                  <a:gd name="connsiteY11" fmla="*/ 2112580 h 5265683"/>
                  <a:gd name="connsiteX12" fmla="*/ 31531 w 2963917"/>
                  <a:gd name="connsiteY12" fmla="*/ 1929700 h 5265683"/>
                  <a:gd name="connsiteX13" fmla="*/ 0 w 2963917"/>
                  <a:gd name="connsiteY13" fmla="*/ 1860331 h 5265683"/>
                  <a:gd name="connsiteX14" fmla="*/ 12612 w 2963917"/>
                  <a:gd name="connsiteY14" fmla="*/ 1727901 h 5265683"/>
                  <a:gd name="connsiteX15" fmla="*/ 138736 w 2963917"/>
                  <a:gd name="connsiteY15" fmla="*/ 1620696 h 5265683"/>
                  <a:gd name="connsiteX16" fmla="*/ 309004 w 2963917"/>
                  <a:gd name="connsiteY16" fmla="*/ 1557633 h 5265683"/>
                  <a:gd name="connsiteX17" fmla="*/ 441434 w 2963917"/>
                  <a:gd name="connsiteY17" fmla="*/ 1292773 h 5265683"/>
                  <a:gd name="connsiteX18" fmla="*/ 561252 w 2963917"/>
                  <a:gd name="connsiteY18" fmla="*/ 1034218 h 5265683"/>
                  <a:gd name="connsiteX19" fmla="*/ 725214 w 2963917"/>
                  <a:gd name="connsiteY19" fmla="*/ 908094 h 5265683"/>
                  <a:gd name="connsiteX20" fmla="*/ 687376 w 2963917"/>
                  <a:gd name="connsiteY20" fmla="*/ 794582 h 5265683"/>
                  <a:gd name="connsiteX21" fmla="*/ 699989 w 2963917"/>
                  <a:gd name="connsiteY21" fmla="*/ 725214 h 5265683"/>
                  <a:gd name="connsiteX22" fmla="*/ 712601 w 2963917"/>
                  <a:gd name="connsiteY22" fmla="*/ 649540 h 5265683"/>
                  <a:gd name="connsiteX23" fmla="*/ 681070 w 2963917"/>
                  <a:gd name="connsiteY23" fmla="*/ 580171 h 5265683"/>
                  <a:gd name="connsiteX24" fmla="*/ 662152 w 2963917"/>
                  <a:gd name="connsiteY24" fmla="*/ 504497 h 5265683"/>
                  <a:gd name="connsiteX25" fmla="*/ 624314 w 2963917"/>
                  <a:gd name="connsiteY25" fmla="*/ 447741 h 5265683"/>
                  <a:gd name="connsiteX26" fmla="*/ 611702 w 2963917"/>
                  <a:gd name="connsiteY26" fmla="*/ 239636 h 5265683"/>
                  <a:gd name="connsiteX27" fmla="*/ 536027 w 2963917"/>
                  <a:gd name="connsiteY27" fmla="*/ 182880 h 5265683"/>
                  <a:gd name="connsiteX28" fmla="*/ 422516 w 2963917"/>
                  <a:gd name="connsiteY28" fmla="*/ 81981 h 5265683"/>
                  <a:gd name="connsiteX29" fmla="*/ 302698 w 2963917"/>
                  <a:gd name="connsiteY29" fmla="*/ 25225 h 5265683"/>
                  <a:gd name="connsiteX30" fmla="*/ 365760 w 2963917"/>
                  <a:gd name="connsiteY30" fmla="*/ 0 h 5265683"/>
                  <a:gd name="connsiteX31" fmla="*/ 636927 w 2963917"/>
                  <a:gd name="connsiteY31" fmla="*/ 75675 h 5265683"/>
                  <a:gd name="connsiteX32" fmla="*/ 983768 w 2963917"/>
                  <a:gd name="connsiteY32" fmla="*/ 416210 h 5265683"/>
                  <a:gd name="connsiteX33" fmla="*/ 1311691 w 2963917"/>
                  <a:gd name="connsiteY33" fmla="*/ 990075 h 5265683"/>
                  <a:gd name="connsiteX34" fmla="*/ 1759432 w 2963917"/>
                  <a:gd name="connsiteY34" fmla="*/ 1967537 h 5265683"/>
                  <a:gd name="connsiteX35" fmla="*/ 2371134 w 2963917"/>
                  <a:gd name="connsiteY35" fmla="*/ 3720662 h 5265683"/>
                  <a:gd name="connsiteX36" fmla="*/ 2917672 w 2963917"/>
                  <a:gd name="connsiteY36" fmla="*/ 5085431 h 5265683"/>
                  <a:gd name="connsiteX37" fmla="*/ 2963917 w 2963917"/>
                  <a:gd name="connsiteY37" fmla="*/ 5265683 h 5265683"/>
                  <a:gd name="connsiteX0" fmla="*/ 2873003 w 2917672"/>
                  <a:gd name="connsiteY0" fmla="*/ 5049958 h 5095678"/>
                  <a:gd name="connsiteX1" fmla="*/ 2789183 w 2917672"/>
                  <a:gd name="connsiteY1" fmla="*/ 5095678 h 5095678"/>
                  <a:gd name="connsiteX2" fmla="*/ 2388476 w 2917672"/>
                  <a:gd name="connsiteY2" fmla="*/ 5095678 h 5095678"/>
                  <a:gd name="connsiteX3" fmla="*/ 857644 w 2917672"/>
                  <a:gd name="connsiteY3" fmla="*/ 4962985 h 5095678"/>
                  <a:gd name="connsiteX4" fmla="*/ 542334 w 2917672"/>
                  <a:gd name="connsiteY4" fmla="*/ 4717043 h 5095678"/>
                  <a:gd name="connsiteX5" fmla="*/ 132430 w 2917672"/>
                  <a:gd name="connsiteY5" fmla="*/ 4326058 h 5095678"/>
                  <a:gd name="connsiteX6" fmla="*/ 6306 w 2917672"/>
                  <a:gd name="connsiteY6" fmla="*/ 3865705 h 5095678"/>
                  <a:gd name="connsiteX7" fmla="*/ 50450 w 2917672"/>
                  <a:gd name="connsiteY7" fmla="*/ 3083736 h 5095678"/>
                  <a:gd name="connsiteX8" fmla="*/ 195492 w 2917672"/>
                  <a:gd name="connsiteY8" fmla="*/ 2509871 h 5095678"/>
                  <a:gd name="connsiteX9" fmla="*/ 309004 w 2917672"/>
                  <a:gd name="connsiteY9" fmla="*/ 2371134 h 5095678"/>
                  <a:gd name="connsiteX10" fmla="*/ 340535 w 2917672"/>
                  <a:gd name="connsiteY10" fmla="*/ 2226091 h 5095678"/>
                  <a:gd name="connsiteX11" fmla="*/ 189186 w 2917672"/>
                  <a:gd name="connsiteY11" fmla="*/ 2112580 h 5095678"/>
                  <a:gd name="connsiteX12" fmla="*/ 31531 w 2917672"/>
                  <a:gd name="connsiteY12" fmla="*/ 1929700 h 5095678"/>
                  <a:gd name="connsiteX13" fmla="*/ 0 w 2917672"/>
                  <a:gd name="connsiteY13" fmla="*/ 1860331 h 5095678"/>
                  <a:gd name="connsiteX14" fmla="*/ 12612 w 2917672"/>
                  <a:gd name="connsiteY14" fmla="*/ 1727901 h 5095678"/>
                  <a:gd name="connsiteX15" fmla="*/ 138736 w 2917672"/>
                  <a:gd name="connsiteY15" fmla="*/ 1620696 h 5095678"/>
                  <a:gd name="connsiteX16" fmla="*/ 309004 w 2917672"/>
                  <a:gd name="connsiteY16" fmla="*/ 1557633 h 5095678"/>
                  <a:gd name="connsiteX17" fmla="*/ 441434 w 2917672"/>
                  <a:gd name="connsiteY17" fmla="*/ 1292773 h 5095678"/>
                  <a:gd name="connsiteX18" fmla="*/ 561252 w 2917672"/>
                  <a:gd name="connsiteY18" fmla="*/ 1034218 h 5095678"/>
                  <a:gd name="connsiteX19" fmla="*/ 725214 w 2917672"/>
                  <a:gd name="connsiteY19" fmla="*/ 908094 h 5095678"/>
                  <a:gd name="connsiteX20" fmla="*/ 687376 w 2917672"/>
                  <a:gd name="connsiteY20" fmla="*/ 794582 h 5095678"/>
                  <a:gd name="connsiteX21" fmla="*/ 699989 w 2917672"/>
                  <a:gd name="connsiteY21" fmla="*/ 725214 h 5095678"/>
                  <a:gd name="connsiteX22" fmla="*/ 712601 w 2917672"/>
                  <a:gd name="connsiteY22" fmla="*/ 649540 h 5095678"/>
                  <a:gd name="connsiteX23" fmla="*/ 681070 w 2917672"/>
                  <a:gd name="connsiteY23" fmla="*/ 580171 h 5095678"/>
                  <a:gd name="connsiteX24" fmla="*/ 662152 w 2917672"/>
                  <a:gd name="connsiteY24" fmla="*/ 504497 h 5095678"/>
                  <a:gd name="connsiteX25" fmla="*/ 624314 w 2917672"/>
                  <a:gd name="connsiteY25" fmla="*/ 447741 h 5095678"/>
                  <a:gd name="connsiteX26" fmla="*/ 611702 w 2917672"/>
                  <a:gd name="connsiteY26" fmla="*/ 239636 h 5095678"/>
                  <a:gd name="connsiteX27" fmla="*/ 536027 w 2917672"/>
                  <a:gd name="connsiteY27" fmla="*/ 182880 h 5095678"/>
                  <a:gd name="connsiteX28" fmla="*/ 422516 w 2917672"/>
                  <a:gd name="connsiteY28" fmla="*/ 81981 h 5095678"/>
                  <a:gd name="connsiteX29" fmla="*/ 302698 w 2917672"/>
                  <a:gd name="connsiteY29" fmla="*/ 25225 h 5095678"/>
                  <a:gd name="connsiteX30" fmla="*/ 365760 w 2917672"/>
                  <a:gd name="connsiteY30" fmla="*/ 0 h 5095678"/>
                  <a:gd name="connsiteX31" fmla="*/ 636927 w 2917672"/>
                  <a:gd name="connsiteY31" fmla="*/ 75675 h 5095678"/>
                  <a:gd name="connsiteX32" fmla="*/ 983768 w 2917672"/>
                  <a:gd name="connsiteY32" fmla="*/ 416210 h 5095678"/>
                  <a:gd name="connsiteX33" fmla="*/ 1311691 w 2917672"/>
                  <a:gd name="connsiteY33" fmla="*/ 990075 h 5095678"/>
                  <a:gd name="connsiteX34" fmla="*/ 1759432 w 2917672"/>
                  <a:gd name="connsiteY34" fmla="*/ 1967537 h 5095678"/>
                  <a:gd name="connsiteX35" fmla="*/ 2371134 w 2917672"/>
                  <a:gd name="connsiteY35" fmla="*/ 3720662 h 5095678"/>
                  <a:gd name="connsiteX36" fmla="*/ 2917672 w 2917672"/>
                  <a:gd name="connsiteY36" fmla="*/ 5085431 h 5095678"/>
                  <a:gd name="connsiteX37" fmla="*/ 2781037 w 2917672"/>
                  <a:gd name="connsiteY37" fmla="*/ 5090423 h 5095678"/>
                  <a:gd name="connsiteX0" fmla="*/ 2873003 w 2917672"/>
                  <a:gd name="connsiteY0" fmla="*/ 5049958 h 5103123"/>
                  <a:gd name="connsiteX1" fmla="*/ 2789183 w 2917672"/>
                  <a:gd name="connsiteY1" fmla="*/ 5095678 h 5103123"/>
                  <a:gd name="connsiteX2" fmla="*/ 2388476 w 2917672"/>
                  <a:gd name="connsiteY2" fmla="*/ 5095678 h 5103123"/>
                  <a:gd name="connsiteX3" fmla="*/ 857644 w 2917672"/>
                  <a:gd name="connsiteY3" fmla="*/ 4962985 h 5103123"/>
                  <a:gd name="connsiteX4" fmla="*/ 542334 w 2917672"/>
                  <a:gd name="connsiteY4" fmla="*/ 4717043 h 5103123"/>
                  <a:gd name="connsiteX5" fmla="*/ 132430 w 2917672"/>
                  <a:gd name="connsiteY5" fmla="*/ 4326058 h 5103123"/>
                  <a:gd name="connsiteX6" fmla="*/ 6306 w 2917672"/>
                  <a:gd name="connsiteY6" fmla="*/ 3865705 h 5103123"/>
                  <a:gd name="connsiteX7" fmla="*/ 50450 w 2917672"/>
                  <a:gd name="connsiteY7" fmla="*/ 3083736 h 5103123"/>
                  <a:gd name="connsiteX8" fmla="*/ 195492 w 2917672"/>
                  <a:gd name="connsiteY8" fmla="*/ 2509871 h 5103123"/>
                  <a:gd name="connsiteX9" fmla="*/ 309004 w 2917672"/>
                  <a:gd name="connsiteY9" fmla="*/ 2371134 h 5103123"/>
                  <a:gd name="connsiteX10" fmla="*/ 340535 w 2917672"/>
                  <a:gd name="connsiteY10" fmla="*/ 2226091 h 5103123"/>
                  <a:gd name="connsiteX11" fmla="*/ 189186 w 2917672"/>
                  <a:gd name="connsiteY11" fmla="*/ 2112580 h 5103123"/>
                  <a:gd name="connsiteX12" fmla="*/ 31531 w 2917672"/>
                  <a:gd name="connsiteY12" fmla="*/ 1929700 h 5103123"/>
                  <a:gd name="connsiteX13" fmla="*/ 0 w 2917672"/>
                  <a:gd name="connsiteY13" fmla="*/ 1860331 h 5103123"/>
                  <a:gd name="connsiteX14" fmla="*/ 12612 w 2917672"/>
                  <a:gd name="connsiteY14" fmla="*/ 1727901 h 5103123"/>
                  <a:gd name="connsiteX15" fmla="*/ 138736 w 2917672"/>
                  <a:gd name="connsiteY15" fmla="*/ 1620696 h 5103123"/>
                  <a:gd name="connsiteX16" fmla="*/ 309004 w 2917672"/>
                  <a:gd name="connsiteY16" fmla="*/ 1557633 h 5103123"/>
                  <a:gd name="connsiteX17" fmla="*/ 441434 w 2917672"/>
                  <a:gd name="connsiteY17" fmla="*/ 1292773 h 5103123"/>
                  <a:gd name="connsiteX18" fmla="*/ 561252 w 2917672"/>
                  <a:gd name="connsiteY18" fmla="*/ 1034218 h 5103123"/>
                  <a:gd name="connsiteX19" fmla="*/ 725214 w 2917672"/>
                  <a:gd name="connsiteY19" fmla="*/ 908094 h 5103123"/>
                  <a:gd name="connsiteX20" fmla="*/ 687376 w 2917672"/>
                  <a:gd name="connsiteY20" fmla="*/ 794582 h 5103123"/>
                  <a:gd name="connsiteX21" fmla="*/ 699989 w 2917672"/>
                  <a:gd name="connsiteY21" fmla="*/ 725214 h 5103123"/>
                  <a:gd name="connsiteX22" fmla="*/ 712601 w 2917672"/>
                  <a:gd name="connsiteY22" fmla="*/ 649540 h 5103123"/>
                  <a:gd name="connsiteX23" fmla="*/ 681070 w 2917672"/>
                  <a:gd name="connsiteY23" fmla="*/ 580171 h 5103123"/>
                  <a:gd name="connsiteX24" fmla="*/ 662152 w 2917672"/>
                  <a:gd name="connsiteY24" fmla="*/ 504497 h 5103123"/>
                  <a:gd name="connsiteX25" fmla="*/ 624314 w 2917672"/>
                  <a:gd name="connsiteY25" fmla="*/ 447741 h 5103123"/>
                  <a:gd name="connsiteX26" fmla="*/ 611702 w 2917672"/>
                  <a:gd name="connsiteY26" fmla="*/ 239636 h 5103123"/>
                  <a:gd name="connsiteX27" fmla="*/ 536027 w 2917672"/>
                  <a:gd name="connsiteY27" fmla="*/ 182880 h 5103123"/>
                  <a:gd name="connsiteX28" fmla="*/ 422516 w 2917672"/>
                  <a:gd name="connsiteY28" fmla="*/ 81981 h 5103123"/>
                  <a:gd name="connsiteX29" fmla="*/ 302698 w 2917672"/>
                  <a:gd name="connsiteY29" fmla="*/ 25225 h 5103123"/>
                  <a:gd name="connsiteX30" fmla="*/ 365760 w 2917672"/>
                  <a:gd name="connsiteY30" fmla="*/ 0 h 5103123"/>
                  <a:gd name="connsiteX31" fmla="*/ 636927 w 2917672"/>
                  <a:gd name="connsiteY31" fmla="*/ 75675 h 5103123"/>
                  <a:gd name="connsiteX32" fmla="*/ 983768 w 2917672"/>
                  <a:gd name="connsiteY32" fmla="*/ 416210 h 5103123"/>
                  <a:gd name="connsiteX33" fmla="*/ 1311691 w 2917672"/>
                  <a:gd name="connsiteY33" fmla="*/ 990075 h 5103123"/>
                  <a:gd name="connsiteX34" fmla="*/ 1759432 w 2917672"/>
                  <a:gd name="connsiteY34" fmla="*/ 1967537 h 5103123"/>
                  <a:gd name="connsiteX35" fmla="*/ 2371134 w 2917672"/>
                  <a:gd name="connsiteY35" fmla="*/ 3720662 h 5103123"/>
                  <a:gd name="connsiteX36" fmla="*/ 2917672 w 2917672"/>
                  <a:gd name="connsiteY36" fmla="*/ 5085431 h 5103123"/>
                  <a:gd name="connsiteX37" fmla="*/ 2516877 w 2917672"/>
                  <a:gd name="connsiteY37" fmla="*/ 5103123 h 5103123"/>
                  <a:gd name="connsiteX0" fmla="*/ 2702823 w 2917672"/>
                  <a:gd name="connsiteY0" fmla="*/ 5085518 h 5103123"/>
                  <a:gd name="connsiteX1" fmla="*/ 2789183 w 2917672"/>
                  <a:gd name="connsiteY1" fmla="*/ 5095678 h 5103123"/>
                  <a:gd name="connsiteX2" fmla="*/ 2388476 w 2917672"/>
                  <a:gd name="connsiteY2" fmla="*/ 5095678 h 5103123"/>
                  <a:gd name="connsiteX3" fmla="*/ 857644 w 2917672"/>
                  <a:gd name="connsiteY3" fmla="*/ 4962985 h 5103123"/>
                  <a:gd name="connsiteX4" fmla="*/ 542334 w 2917672"/>
                  <a:gd name="connsiteY4" fmla="*/ 4717043 h 5103123"/>
                  <a:gd name="connsiteX5" fmla="*/ 132430 w 2917672"/>
                  <a:gd name="connsiteY5" fmla="*/ 4326058 h 5103123"/>
                  <a:gd name="connsiteX6" fmla="*/ 6306 w 2917672"/>
                  <a:gd name="connsiteY6" fmla="*/ 3865705 h 5103123"/>
                  <a:gd name="connsiteX7" fmla="*/ 50450 w 2917672"/>
                  <a:gd name="connsiteY7" fmla="*/ 3083736 h 5103123"/>
                  <a:gd name="connsiteX8" fmla="*/ 195492 w 2917672"/>
                  <a:gd name="connsiteY8" fmla="*/ 2509871 h 5103123"/>
                  <a:gd name="connsiteX9" fmla="*/ 309004 w 2917672"/>
                  <a:gd name="connsiteY9" fmla="*/ 2371134 h 5103123"/>
                  <a:gd name="connsiteX10" fmla="*/ 340535 w 2917672"/>
                  <a:gd name="connsiteY10" fmla="*/ 2226091 h 5103123"/>
                  <a:gd name="connsiteX11" fmla="*/ 189186 w 2917672"/>
                  <a:gd name="connsiteY11" fmla="*/ 2112580 h 5103123"/>
                  <a:gd name="connsiteX12" fmla="*/ 31531 w 2917672"/>
                  <a:gd name="connsiteY12" fmla="*/ 1929700 h 5103123"/>
                  <a:gd name="connsiteX13" fmla="*/ 0 w 2917672"/>
                  <a:gd name="connsiteY13" fmla="*/ 1860331 h 5103123"/>
                  <a:gd name="connsiteX14" fmla="*/ 12612 w 2917672"/>
                  <a:gd name="connsiteY14" fmla="*/ 1727901 h 5103123"/>
                  <a:gd name="connsiteX15" fmla="*/ 138736 w 2917672"/>
                  <a:gd name="connsiteY15" fmla="*/ 1620696 h 5103123"/>
                  <a:gd name="connsiteX16" fmla="*/ 309004 w 2917672"/>
                  <a:gd name="connsiteY16" fmla="*/ 1557633 h 5103123"/>
                  <a:gd name="connsiteX17" fmla="*/ 441434 w 2917672"/>
                  <a:gd name="connsiteY17" fmla="*/ 1292773 h 5103123"/>
                  <a:gd name="connsiteX18" fmla="*/ 561252 w 2917672"/>
                  <a:gd name="connsiteY18" fmla="*/ 1034218 h 5103123"/>
                  <a:gd name="connsiteX19" fmla="*/ 725214 w 2917672"/>
                  <a:gd name="connsiteY19" fmla="*/ 908094 h 5103123"/>
                  <a:gd name="connsiteX20" fmla="*/ 687376 w 2917672"/>
                  <a:gd name="connsiteY20" fmla="*/ 794582 h 5103123"/>
                  <a:gd name="connsiteX21" fmla="*/ 699989 w 2917672"/>
                  <a:gd name="connsiteY21" fmla="*/ 725214 h 5103123"/>
                  <a:gd name="connsiteX22" fmla="*/ 712601 w 2917672"/>
                  <a:gd name="connsiteY22" fmla="*/ 649540 h 5103123"/>
                  <a:gd name="connsiteX23" fmla="*/ 681070 w 2917672"/>
                  <a:gd name="connsiteY23" fmla="*/ 580171 h 5103123"/>
                  <a:gd name="connsiteX24" fmla="*/ 662152 w 2917672"/>
                  <a:gd name="connsiteY24" fmla="*/ 504497 h 5103123"/>
                  <a:gd name="connsiteX25" fmla="*/ 624314 w 2917672"/>
                  <a:gd name="connsiteY25" fmla="*/ 447741 h 5103123"/>
                  <a:gd name="connsiteX26" fmla="*/ 611702 w 2917672"/>
                  <a:gd name="connsiteY26" fmla="*/ 239636 h 5103123"/>
                  <a:gd name="connsiteX27" fmla="*/ 536027 w 2917672"/>
                  <a:gd name="connsiteY27" fmla="*/ 182880 h 5103123"/>
                  <a:gd name="connsiteX28" fmla="*/ 422516 w 2917672"/>
                  <a:gd name="connsiteY28" fmla="*/ 81981 h 5103123"/>
                  <a:gd name="connsiteX29" fmla="*/ 302698 w 2917672"/>
                  <a:gd name="connsiteY29" fmla="*/ 25225 h 5103123"/>
                  <a:gd name="connsiteX30" fmla="*/ 365760 w 2917672"/>
                  <a:gd name="connsiteY30" fmla="*/ 0 h 5103123"/>
                  <a:gd name="connsiteX31" fmla="*/ 636927 w 2917672"/>
                  <a:gd name="connsiteY31" fmla="*/ 75675 h 5103123"/>
                  <a:gd name="connsiteX32" fmla="*/ 983768 w 2917672"/>
                  <a:gd name="connsiteY32" fmla="*/ 416210 h 5103123"/>
                  <a:gd name="connsiteX33" fmla="*/ 1311691 w 2917672"/>
                  <a:gd name="connsiteY33" fmla="*/ 990075 h 5103123"/>
                  <a:gd name="connsiteX34" fmla="*/ 1759432 w 2917672"/>
                  <a:gd name="connsiteY34" fmla="*/ 1967537 h 5103123"/>
                  <a:gd name="connsiteX35" fmla="*/ 2371134 w 2917672"/>
                  <a:gd name="connsiteY35" fmla="*/ 3720662 h 5103123"/>
                  <a:gd name="connsiteX36" fmla="*/ 2917672 w 2917672"/>
                  <a:gd name="connsiteY36" fmla="*/ 5085431 h 5103123"/>
                  <a:gd name="connsiteX37" fmla="*/ 2516877 w 2917672"/>
                  <a:gd name="connsiteY37" fmla="*/ 5103123 h 5103123"/>
                  <a:gd name="connsiteX0" fmla="*/ 2702823 w 2917672"/>
                  <a:gd name="connsiteY0" fmla="*/ 5085518 h 5103123"/>
                  <a:gd name="connsiteX1" fmla="*/ 2789183 w 2917672"/>
                  <a:gd name="connsiteY1" fmla="*/ 5095678 h 5103123"/>
                  <a:gd name="connsiteX2" fmla="*/ 2388476 w 2917672"/>
                  <a:gd name="connsiteY2" fmla="*/ 5095678 h 5103123"/>
                  <a:gd name="connsiteX3" fmla="*/ 928764 w 2917672"/>
                  <a:gd name="connsiteY3" fmla="*/ 5089985 h 5103123"/>
                  <a:gd name="connsiteX4" fmla="*/ 542334 w 2917672"/>
                  <a:gd name="connsiteY4" fmla="*/ 4717043 h 5103123"/>
                  <a:gd name="connsiteX5" fmla="*/ 132430 w 2917672"/>
                  <a:gd name="connsiteY5" fmla="*/ 4326058 h 5103123"/>
                  <a:gd name="connsiteX6" fmla="*/ 6306 w 2917672"/>
                  <a:gd name="connsiteY6" fmla="*/ 3865705 h 5103123"/>
                  <a:gd name="connsiteX7" fmla="*/ 50450 w 2917672"/>
                  <a:gd name="connsiteY7" fmla="*/ 3083736 h 5103123"/>
                  <a:gd name="connsiteX8" fmla="*/ 195492 w 2917672"/>
                  <a:gd name="connsiteY8" fmla="*/ 2509871 h 5103123"/>
                  <a:gd name="connsiteX9" fmla="*/ 309004 w 2917672"/>
                  <a:gd name="connsiteY9" fmla="*/ 2371134 h 5103123"/>
                  <a:gd name="connsiteX10" fmla="*/ 340535 w 2917672"/>
                  <a:gd name="connsiteY10" fmla="*/ 2226091 h 5103123"/>
                  <a:gd name="connsiteX11" fmla="*/ 189186 w 2917672"/>
                  <a:gd name="connsiteY11" fmla="*/ 2112580 h 5103123"/>
                  <a:gd name="connsiteX12" fmla="*/ 31531 w 2917672"/>
                  <a:gd name="connsiteY12" fmla="*/ 1929700 h 5103123"/>
                  <a:gd name="connsiteX13" fmla="*/ 0 w 2917672"/>
                  <a:gd name="connsiteY13" fmla="*/ 1860331 h 5103123"/>
                  <a:gd name="connsiteX14" fmla="*/ 12612 w 2917672"/>
                  <a:gd name="connsiteY14" fmla="*/ 1727901 h 5103123"/>
                  <a:gd name="connsiteX15" fmla="*/ 138736 w 2917672"/>
                  <a:gd name="connsiteY15" fmla="*/ 1620696 h 5103123"/>
                  <a:gd name="connsiteX16" fmla="*/ 309004 w 2917672"/>
                  <a:gd name="connsiteY16" fmla="*/ 1557633 h 5103123"/>
                  <a:gd name="connsiteX17" fmla="*/ 441434 w 2917672"/>
                  <a:gd name="connsiteY17" fmla="*/ 1292773 h 5103123"/>
                  <a:gd name="connsiteX18" fmla="*/ 561252 w 2917672"/>
                  <a:gd name="connsiteY18" fmla="*/ 1034218 h 5103123"/>
                  <a:gd name="connsiteX19" fmla="*/ 725214 w 2917672"/>
                  <a:gd name="connsiteY19" fmla="*/ 908094 h 5103123"/>
                  <a:gd name="connsiteX20" fmla="*/ 687376 w 2917672"/>
                  <a:gd name="connsiteY20" fmla="*/ 794582 h 5103123"/>
                  <a:gd name="connsiteX21" fmla="*/ 699989 w 2917672"/>
                  <a:gd name="connsiteY21" fmla="*/ 725214 h 5103123"/>
                  <a:gd name="connsiteX22" fmla="*/ 712601 w 2917672"/>
                  <a:gd name="connsiteY22" fmla="*/ 649540 h 5103123"/>
                  <a:gd name="connsiteX23" fmla="*/ 681070 w 2917672"/>
                  <a:gd name="connsiteY23" fmla="*/ 580171 h 5103123"/>
                  <a:gd name="connsiteX24" fmla="*/ 662152 w 2917672"/>
                  <a:gd name="connsiteY24" fmla="*/ 504497 h 5103123"/>
                  <a:gd name="connsiteX25" fmla="*/ 624314 w 2917672"/>
                  <a:gd name="connsiteY25" fmla="*/ 447741 h 5103123"/>
                  <a:gd name="connsiteX26" fmla="*/ 611702 w 2917672"/>
                  <a:gd name="connsiteY26" fmla="*/ 239636 h 5103123"/>
                  <a:gd name="connsiteX27" fmla="*/ 536027 w 2917672"/>
                  <a:gd name="connsiteY27" fmla="*/ 182880 h 5103123"/>
                  <a:gd name="connsiteX28" fmla="*/ 422516 w 2917672"/>
                  <a:gd name="connsiteY28" fmla="*/ 81981 h 5103123"/>
                  <a:gd name="connsiteX29" fmla="*/ 302698 w 2917672"/>
                  <a:gd name="connsiteY29" fmla="*/ 25225 h 5103123"/>
                  <a:gd name="connsiteX30" fmla="*/ 365760 w 2917672"/>
                  <a:gd name="connsiteY30" fmla="*/ 0 h 5103123"/>
                  <a:gd name="connsiteX31" fmla="*/ 636927 w 2917672"/>
                  <a:gd name="connsiteY31" fmla="*/ 75675 h 5103123"/>
                  <a:gd name="connsiteX32" fmla="*/ 983768 w 2917672"/>
                  <a:gd name="connsiteY32" fmla="*/ 416210 h 5103123"/>
                  <a:gd name="connsiteX33" fmla="*/ 1311691 w 2917672"/>
                  <a:gd name="connsiteY33" fmla="*/ 990075 h 5103123"/>
                  <a:gd name="connsiteX34" fmla="*/ 1759432 w 2917672"/>
                  <a:gd name="connsiteY34" fmla="*/ 1967537 h 5103123"/>
                  <a:gd name="connsiteX35" fmla="*/ 2371134 w 2917672"/>
                  <a:gd name="connsiteY35" fmla="*/ 3720662 h 5103123"/>
                  <a:gd name="connsiteX36" fmla="*/ 2917672 w 2917672"/>
                  <a:gd name="connsiteY36" fmla="*/ 5085431 h 5103123"/>
                  <a:gd name="connsiteX37" fmla="*/ 2516877 w 2917672"/>
                  <a:gd name="connsiteY37" fmla="*/ 5103123 h 51031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2917672" h="5103123">
                    <a:moveTo>
                      <a:pt x="2702823" y="5085518"/>
                    </a:moveTo>
                    <a:lnTo>
                      <a:pt x="2789183" y="5095678"/>
                    </a:lnTo>
                    <a:lnTo>
                      <a:pt x="2388476" y="5095678"/>
                    </a:lnTo>
                    <a:lnTo>
                      <a:pt x="928764" y="5089985"/>
                    </a:lnTo>
                    <a:lnTo>
                      <a:pt x="542334" y="4717043"/>
                    </a:lnTo>
                    <a:lnTo>
                      <a:pt x="132430" y="4326058"/>
                    </a:lnTo>
                    <a:lnTo>
                      <a:pt x="6306" y="3865705"/>
                    </a:lnTo>
                    <a:lnTo>
                      <a:pt x="50450" y="3083736"/>
                    </a:lnTo>
                    <a:lnTo>
                      <a:pt x="195492" y="2509871"/>
                    </a:lnTo>
                    <a:lnTo>
                      <a:pt x="309004" y="2371134"/>
                    </a:lnTo>
                    <a:lnTo>
                      <a:pt x="340535" y="2226091"/>
                    </a:lnTo>
                    <a:lnTo>
                      <a:pt x="189186" y="2112580"/>
                    </a:lnTo>
                    <a:lnTo>
                      <a:pt x="31531" y="1929700"/>
                    </a:lnTo>
                    <a:lnTo>
                      <a:pt x="0" y="1860331"/>
                    </a:lnTo>
                    <a:lnTo>
                      <a:pt x="12612" y="1727901"/>
                    </a:lnTo>
                    <a:lnTo>
                      <a:pt x="138736" y="1620696"/>
                    </a:lnTo>
                    <a:lnTo>
                      <a:pt x="309004" y="1557633"/>
                    </a:lnTo>
                    <a:lnTo>
                      <a:pt x="441434" y="1292773"/>
                    </a:lnTo>
                    <a:lnTo>
                      <a:pt x="561252" y="1034218"/>
                    </a:lnTo>
                    <a:lnTo>
                      <a:pt x="725214" y="908094"/>
                    </a:lnTo>
                    <a:lnTo>
                      <a:pt x="687376" y="794582"/>
                    </a:lnTo>
                    <a:lnTo>
                      <a:pt x="699989" y="725214"/>
                    </a:lnTo>
                    <a:lnTo>
                      <a:pt x="712601" y="649540"/>
                    </a:lnTo>
                    <a:lnTo>
                      <a:pt x="681070" y="580171"/>
                    </a:lnTo>
                    <a:lnTo>
                      <a:pt x="662152" y="504497"/>
                    </a:lnTo>
                    <a:lnTo>
                      <a:pt x="624314" y="447741"/>
                    </a:lnTo>
                    <a:lnTo>
                      <a:pt x="611702" y="239636"/>
                    </a:lnTo>
                    <a:lnTo>
                      <a:pt x="536027" y="182880"/>
                    </a:lnTo>
                    <a:lnTo>
                      <a:pt x="422516" y="81981"/>
                    </a:lnTo>
                    <a:lnTo>
                      <a:pt x="302698" y="25225"/>
                    </a:lnTo>
                    <a:lnTo>
                      <a:pt x="365760" y="0"/>
                    </a:lnTo>
                    <a:lnTo>
                      <a:pt x="636927" y="75675"/>
                    </a:lnTo>
                    <a:lnTo>
                      <a:pt x="983768" y="416210"/>
                    </a:lnTo>
                    <a:lnTo>
                      <a:pt x="1311691" y="990075"/>
                    </a:lnTo>
                    <a:lnTo>
                      <a:pt x="1759432" y="1967537"/>
                    </a:lnTo>
                    <a:lnTo>
                      <a:pt x="2371134" y="3720662"/>
                    </a:lnTo>
                    <a:lnTo>
                      <a:pt x="2917672" y="5085431"/>
                    </a:lnTo>
                    <a:lnTo>
                      <a:pt x="2516877" y="5103123"/>
                    </a:lnTo>
                  </a:path>
                </a:pathLst>
              </a:custGeom>
              <a:solidFill>
                <a:schemeClr val="tx2">
                  <a:lumMod val="40000"/>
                  <a:lumOff val="60000"/>
                  <a:alpha val="50000"/>
                </a:schemeClr>
              </a:solidFill>
              <a:ln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2" name="Connector: Elbow 11">
              <a:extLst>
                <a:ext uri="{FF2B5EF4-FFF2-40B4-BE49-F238E27FC236}">
                  <a16:creationId xmlns:a16="http://schemas.microsoft.com/office/drawing/2014/main" id="{0423CD7F-FDA3-2536-C724-235F6A17444F}"/>
                </a:ext>
              </a:extLst>
            </p:cNvPr>
            <p:cNvCxnSpPr>
              <a:cxnSpLocks/>
            </p:cNvCxnSpPr>
            <p:nvPr/>
          </p:nvCxnSpPr>
          <p:spPr>
            <a:xfrm>
              <a:off x="9297843" y="4477721"/>
              <a:ext cx="426723" cy="406225"/>
            </a:xfrm>
            <a:prstGeom prst="bentConnector3">
              <a:avLst/>
            </a:prstGeom>
            <a:ln w="158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1FFDA38-101D-EDB5-8104-89D7E9B4BF92}"/>
                </a:ext>
              </a:extLst>
            </p:cNvPr>
            <p:cNvSpPr txBox="1"/>
            <p:nvPr/>
          </p:nvSpPr>
          <p:spPr>
            <a:xfrm>
              <a:off x="8483536" y="4210926"/>
              <a:ext cx="82105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400" b="1" dirty="0"/>
                <a:t>Inlet</a:t>
              </a:r>
            </a:p>
            <a:p>
              <a:pPr algn="r"/>
              <a:r>
                <a:rPr lang="en-US" sz="1400" b="1" dirty="0"/>
                <a:t>Bypass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638732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Line 4"/>
          <p:cNvSpPr>
            <a:spLocks noChangeShapeType="1"/>
          </p:cNvSpPr>
          <p:nvPr/>
        </p:nvSpPr>
        <p:spPr bwMode="auto">
          <a:xfrm flipV="1">
            <a:off x="6977293" y="2358521"/>
            <a:ext cx="0" cy="1524000"/>
          </a:xfrm>
          <a:prstGeom prst="line">
            <a:avLst/>
          </a:prstGeom>
          <a:noFill/>
          <a:ln w="5080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" name="Line 5"/>
          <p:cNvSpPr>
            <a:spLocks noChangeShapeType="1"/>
          </p:cNvSpPr>
          <p:nvPr/>
        </p:nvSpPr>
        <p:spPr bwMode="auto">
          <a:xfrm flipV="1">
            <a:off x="10406293" y="2443655"/>
            <a:ext cx="0" cy="1219200"/>
          </a:xfrm>
          <a:prstGeom prst="line">
            <a:avLst/>
          </a:prstGeom>
          <a:noFill/>
          <a:ln w="5080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9B75E20F-320B-0F82-897D-2BFF61F75451}"/>
              </a:ext>
            </a:extLst>
          </p:cNvPr>
          <p:cNvSpPr txBox="1">
            <a:spLocks/>
          </p:cNvSpPr>
          <p:nvPr/>
        </p:nvSpPr>
        <p:spPr>
          <a:xfrm>
            <a:off x="2249904" y="1224212"/>
            <a:ext cx="4724667" cy="3114457"/>
          </a:xfrm>
          <a:prstGeom prst="rect">
            <a:avLst/>
          </a:prstGeom>
        </p:spPr>
        <p:txBody>
          <a:bodyPr/>
          <a:lstStyle>
            <a:lvl1pPr marL="432000" indent="-324000" algn="l" defTabSz="1149949" rtl="0" eaLnBrk="1" latinLnBrk="0" hangingPunct="1">
              <a:lnSpc>
                <a:spcPct val="90000"/>
              </a:lnSpc>
              <a:spcBef>
                <a:spcPts val="1258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sz="352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62462" indent="-287487" algn="l" defTabSz="1149949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30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37437" indent="-287487" algn="l" defTabSz="1149949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25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12412" indent="-287487" algn="l" defTabSz="1149949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22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87386" indent="-287487" algn="l" defTabSz="1149949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22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162361" indent="-287487" algn="l" defTabSz="1149949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22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737336" indent="-287487" algn="l" defTabSz="1149949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22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12310" indent="-287487" algn="l" defTabSz="1149949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22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87285" indent="-287487" algn="l" defTabSz="1149949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22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  <a:defRPr/>
            </a:pPr>
            <a:r>
              <a:rPr lang="en-US" sz="3200" dirty="0"/>
              <a:t>SD-23A Structure Modification</a:t>
            </a:r>
          </a:p>
          <a:p>
            <a:pPr lvl="1">
              <a:defRPr/>
            </a:pPr>
            <a:r>
              <a:rPr lang="en-US" sz="2197" dirty="0">
                <a:solidFill>
                  <a:srgbClr val="0D0D0D"/>
                </a:solidFill>
                <a:effectLst/>
                <a:latin typeface="+mj-lt"/>
                <a:ea typeface="Calibri" panose="020F0502020204030204" pitchFamily="34" charset="0"/>
              </a:rPr>
              <a:t>Construct Emergency Relief (one-directional) outfall into Lake 4</a:t>
            </a:r>
          </a:p>
          <a:p>
            <a:pPr lvl="1">
              <a:defRPr/>
            </a:pPr>
            <a:r>
              <a:rPr lang="en-US" sz="2197" dirty="0">
                <a:solidFill>
                  <a:srgbClr val="0D0D0D"/>
                </a:solidFill>
                <a:latin typeface="+mj-lt"/>
                <a:ea typeface="Calibri" panose="020F0502020204030204" pitchFamily="34" charset="0"/>
              </a:rPr>
              <a:t>Bid solicited from Contractor</a:t>
            </a:r>
          </a:p>
          <a:p>
            <a:pPr lvl="1">
              <a:defRPr/>
            </a:pPr>
            <a:r>
              <a:rPr lang="en-US" sz="2197" dirty="0">
                <a:solidFill>
                  <a:srgbClr val="0D0D0D"/>
                </a:solidFill>
                <a:effectLst/>
                <a:latin typeface="+mj-lt"/>
                <a:ea typeface="Calibri" panose="020F0502020204030204" pitchFamily="34" charset="0"/>
              </a:rPr>
              <a:t>Direct relief to </a:t>
            </a:r>
            <a:r>
              <a:rPr lang="en-US" sz="2197" dirty="0" err="1">
                <a:solidFill>
                  <a:srgbClr val="0D0D0D"/>
                </a:solidFill>
                <a:effectLst/>
                <a:latin typeface="+mj-lt"/>
                <a:ea typeface="Calibri" panose="020F0502020204030204" pitchFamily="34" charset="0"/>
              </a:rPr>
              <a:t>Villandry</a:t>
            </a:r>
            <a:r>
              <a:rPr lang="en-US" sz="2197" dirty="0">
                <a:solidFill>
                  <a:srgbClr val="0D0D0D"/>
                </a:solidFill>
                <a:effectLst/>
                <a:latin typeface="+mj-lt"/>
                <a:ea typeface="Calibri" panose="020F0502020204030204" pitchFamily="34" charset="0"/>
              </a:rPr>
              <a:t> Way during intense storm events</a:t>
            </a:r>
            <a:endParaRPr lang="en-US" sz="2197" dirty="0">
              <a:effectLst/>
              <a:latin typeface="+mj-lt"/>
              <a:ea typeface="Calibri" panose="020F0502020204030204" pitchFamily="34" charset="0"/>
            </a:endParaRPr>
          </a:p>
          <a:p>
            <a:pPr>
              <a:buClrTx/>
              <a:defRPr/>
            </a:pPr>
            <a:endParaRPr lang="en-US" sz="2697" dirty="0"/>
          </a:p>
          <a:p>
            <a:pPr marL="1052812" lvl="1" indent="-514350">
              <a:buFont typeface="+mj-lt"/>
              <a:buAutoNum type="arabicPeriod"/>
              <a:defRPr/>
            </a:pPr>
            <a:endParaRPr lang="en-US" sz="2697" dirty="0"/>
          </a:p>
          <a:p>
            <a:pPr marL="1052812" lvl="1" indent="-514350">
              <a:buFont typeface="+mj-lt"/>
              <a:buAutoNum type="arabicPeriod"/>
              <a:defRPr/>
            </a:pPr>
            <a:endParaRPr lang="en-US" sz="2697" dirty="0"/>
          </a:p>
          <a:p>
            <a:pPr>
              <a:buClrTx/>
              <a:defRPr/>
            </a:pPr>
            <a:endParaRPr lang="en-US" sz="2697" dirty="0"/>
          </a:p>
          <a:p>
            <a:pPr marL="0" indent="0">
              <a:buNone/>
            </a:pPr>
            <a:endParaRPr lang="en-US" sz="1800" u="sng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C9ADE82-5985-99A8-BEA8-FC5D494BD7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9693" y="1442328"/>
            <a:ext cx="3431723" cy="4441054"/>
          </a:xfrm>
          <a:prstGeom prst="rect">
            <a:avLst/>
          </a:prstGeom>
        </p:spPr>
      </p:pic>
      <p:sp>
        <p:nvSpPr>
          <p:cNvPr id="5" name="TextShape 2">
            <a:extLst>
              <a:ext uri="{FF2B5EF4-FFF2-40B4-BE49-F238E27FC236}">
                <a16:creationId xmlns:a16="http://schemas.microsoft.com/office/drawing/2014/main" id="{A7321FF3-0C67-9DAE-D13F-F30A0BC44665}"/>
              </a:ext>
            </a:extLst>
          </p:cNvPr>
          <p:cNvSpPr txBox="1"/>
          <p:nvPr/>
        </p:nvSpPr>
        <p:spPr>
          <a:xfrm>
            <a:off x="2171700" y="579847"/>
            <a:ext cx="9532938" cy="559485"/>
          </a:xfrm>
          <a:prstGeom prst="rect">
            <a:avLst/>
          </a:prstGeom>
          <a:noFill/>
          <a:ln>
            <a:noFill/>
          </a:ln>
        </p:spPr>
        <p:txBody>
          <a:bodyPr lIns="113188" tIns="56594" rIns="113188" bIns="56594"/>
          <a:lstStyle/>
          <a:p>
            <a:r>
              <a:rPr lang="en-US" sz="36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ONGOING ITEMS – VGE STORMWATER</a:t>
            </a:r>
          </a:p>
        </p:txBody>
      </p:sp>
    </p:spTree>
    <p:extLst>
      <p:ext uri="{BB962C8B-B14F-4D97-AF65-F5344CB8AC3E}">
        <p14:creationId xmlns:p14="http://schemas.microsoft.com/office/powerpoint/2010/main" val="54491409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Line 4"/>
          <p:cNvSpPr>
            <a:spLocks noChangeShapeType="1"/>
          </p:cNvSpPr>
          <p:nvPr/>
        </p:nvSpPr>
        <p:spPr bwMode="auto">
          <a:xfrm flipV="1">
            <a:off x="6977293" y="2358521"/>
            <a:ext cx="0" cy="1524000"/>
          </a:xfrm>
          <a:prstGeom prst="line">
            <a:avLst/>
          </a:prstGeom>
          <a:noFill/>
          <a:ln w="5080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" name="Line 5"/>
          <p:cNvSpPr>
            <a:spLocks noChangeShapeType="1"/>
          </p:cNvSpPr>
          <p:nvPr/>
        </p:nvSpPr>
        <p:spPr bwMode="auto">
          <a:xfrm flipV="1">
            <a:off x="10406293" y="2443655"/>
            <a:ext cx="0" cy="1219200"/>
          </a:xfrm>
          <a:prstGeom prst="line">
            <a:avLst/>
          </a:prstGeom>
          <a:noFill/>
          <a:ln w="5080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9B75E20F-320B-0F82-897D-2BFF61F75451}"/>
              </a:ext>
            </a:extLst>
          </p:cNvPr>
          <p:cNvSpPr txBox="1">
            <a:spLocks/>
          </p:cNvSpPr>
          <p:nvPr/>
        </p:nvSpPr>
        <p:spPr>
          <a:xfrm>
            <a:off x="2249904" y="1224212"/>
            <a:ext cx="4724667" cy="3114457"/>
          </a:xfrm>
          <a:prstGeom prst="rect">
            <a:avLst/>
          </a:prstGeom>
        </p:spPr>
        <p:txBody>
          <a:bodyPr/>
          <a:lstStyle>
            <a:lvl1pPr marL="432000" indent="-324000" algn="l" defTabSz="1149949" rtl="0" eaLnBrk="1" latinLnBrk="0" hangingPunct="1">
              <a:lnSpc>
                <a:spcPct val="90000"/>
              </a:lnSpc>
              <a:spcBef>
                <a:spcPts val="1258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sz="352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62462" indent="-287487" algn="l" defTabSz="1149949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30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37437" indent="-287487" algn="l" defTabSz="1149949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25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12412" indent="-287487" algn="l" defTabSz="1149949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22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87386" indent="-287487" algn="l" defTabSz="1149949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22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162361" indent="-287487" algn="l" defTabSz="1149949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22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737336" indent="-287487" algn="l" defTabSz="1149949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22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12310" indent="-287487" algn="l" defTabSz="1149949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22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87285" indent="-287487" algn="l" defTabSz="1149949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22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  <a:defRPr/>
            </a:pPr>
            <a:r>
              <a:rPr lang="en-US" sz="3200" dirty="0"/>
              <a:t>Crathes Street</a:t>
            </a:r>
          </a:p>
          <a:p>
            <a:pPr lvl="1">
              <a:defRPr/>
            </a:pPr>
            <a:r>
              <a:rPr lang="en-US" sz="2197" dirty="0">
                <a:solidFill>
                  <a:srgbClr val="0D0D0D"/>
                </a:solidFill>
                <a:effectLst/>
                <a:latin typeface="+mj-lt"/>
                <a:ea typeface="Calibri" panose="020F0502020204030204" pitchFamily="34" charset="0"/>
              </a:rPr>
              <a:t>Will benefit from outfall maintenance and final lift of asphalt</a:t>
            </a:r>
          </a:p>
          <a:p>
            <a:pPr lvl="1">
              <a:defRPr/>
            </a:pPr>
            <a:r>
              <a:rPr lang="en-US" sz="2197" dirty="0">
                <a:solidFill>
                  <a:srgbClr val="0D0D0D"/>
                </a:solidFill>
                <a:effectLst/>
                <a:latin typeface="+mj-lt"/>
                <a:ea typeface="Calibri" panose="020F0502020204030204" pitchFamily="34" charset="0"/>
              </a:rPr>
              <a:t>Ongoing Drainage Investigation </a:t>
            </a:r>
          </a:p>
          <a:p>
            <a:pPr lvl="1">
              <a:defRPr/>
            </a:pPr>
            <a:r>
              <a:rPr lang="en-US" sz="2197" dirty="0">
                <a:solidFill>
                  <a:srgbClr val="0D0D0D"/>
                </a:solidFill>
                <a:effectLst/>
                <a:latin typeface="+mj-lt"/>
                <a:ea typeface="Calibri" panose="020F0502020204030204" pitchFamily="34" charset="0"/>
              </a:rPr>
              <a:t>Televising inspection is pending</a:t>
            </a:r>
          </a:p>
          <a:p>
            <a:pPr lvl="1">
              <a:defRPr/>
            </a:pPr>
            <a:r>
              <a:rPr lang="en-US" sz="2197" dirty="0">
                <a:solidFill>
                  <a:srgbClr val="0D0D0D"/>
                </a:solidFill>
                <a:latin typeface="+mj-lt"/>
                <a:ea typeface="Calibri" panose="020F0502020204030204" pitchFamily="34" charset="0"/>
              </a:rPr>
              <a:t>Additional relief will be evaluated if televising does not demonstrate system blockage</a:t>
            </a:r>
            <a:endParaRPr lang="en-US" sz="2197" dirty="0">
              <a:effectLst/>
              <a:latin typeface="+mj-lt"/>
              <a:ea typeface="Calibri" panose="020F0502020204030204" pitchFamily="34" charset="0"/>
            </a:endParaRPr>
          </a:p>
          <a:p>
            <a:pPr>
              <a:buClrTx/>
              <a:defRPr/>
            </a:pPr>
            <a:endParaRPr lang="en-US" sz="2697" dirty="0"/>
          </a:p>
          <a:p>
            <a:pPr marL="1052812" lvl="1" indent="-514350">
              <a:buFont typeface="+mj-lt"/>
              <a:buAutoNum type="arabicPeriod"/>
              <a:defRPr/>
            </a:pPr>
            <a:endParaRPr lang="en-US" sz="2697" dirty="0"/>
          </a:p>
          <a:p>
            <a:pPr marL="1052812" lvl="1" indent="-514350">
              <a:buFont typeface="+mj-lt"/>
              <a:buAutoNum type="arabicPeriod"/>
              <a:defRPr/>
            </a:pPr>
            <a:endParaRPr lang="en-US" sz="2697" dirty="0"/>
          </a:p>
          <a:p>
            <a:pPr>
              <a:buClrTx/>
              <a:defRPr/>
            </a:pPr>
            <a:endParaRPr lang="en-US" sz="2697" dirty="0"/>
          </a:p>
          <a:p>
            <a:pPr marL="0" indent="0">
              <a:buNone/>
            </a:pPr>
            <a:endParaRPr lang="en-US" sz="1800" u="sng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C0860CA-44B7-6B28-DF8B-9E391BC51FE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061" y="1233859"/>
            <a:ext cx="3753903" cy="4857992"/>
          </a:xfrm>
          <a:prstGeom prst="rect">
            <a:avLst/>
          </a:prstGeom>
        </p:spPr>
      </p:pic>
      <p:sp>
        <p:nvSpPr>
          <p:cNvPr id="6" name="TextShape 2">
            <a:extLst>
              <a:ext uri="{FF2B5EF4-FFF2-40B4-BE49-F238E27FC236}">
                <a16:creationId xmlns:a16="http://schemas.microsoft.com/office/drawing/2014/main" id="{E2A2DDCF-808D-4078-256C-CB92EA23291A}"/>
              </a:ext>
            </a:extLst>
          </p:cNvPr>
          <p:cNvSpPr txBox="1"/>
          <p:nvPr/>
        </p:nvSpPr>
        <p:spPr>
          <a:xfrm>
            <a:off x="2171700" y="579847"/>
            <a:ext cx="9532938" cy="559485"/>
          </a:xfrm>
          <a:prstGeom prst="rect">
            <a:avLst/>
          </a:prstGeom>
          <a:noFill/>
          <a:ln>
            <a:noFill/>
          </a:ln>
        </p:spPr>
        <p:txBody>
          <a:bodyPr lIns="113188" tIns="56594" rIns="113188" bIns="56594"/>
          <a:lstStyle/>
          <a:p>
            <a:r>
              <a:rPr lang="en-US" sz="36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ONGOING ITEMS – VGE STORMWATER</a:t>
            </a:r>
          </a:p>
        </p:txBody>
      </p:sp>
    </p:spTree>
    <p:extLst>
      <p:ext uri="{BB962C8B-B14F-4D97-AF65-F5344CB8AC3E}">
        <p14:creationId xmlns:p14="http://schemas.microsoft.com/office/powerpoint/2010/main" val="216495462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Line 4"/>
          <p:cNvSpPr>
            <a:spLocks noChangeShapeType="1"/>
          </p:cNvSpPr>
          <p:nvPr/>
        </p:nvSpPr>
        <p:spPr bwMode="auto">
          <a:xfrm flipV="1">
            <a:off x="6977293" y="2358521"/>
            <a:ext cx="0" cy="1524000"/>
          </a:xfrm>
          <a:prstGeom prst="line">
            <a:avLst/>
          </a:prstGeom>
          <a:noFill/>
          <a:ln w="5080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" name="Line 5"/>
          <p:cNvSpPr>
            <a:spLocks noChangeShapeType="1"/>
          </p:cNvSpPr>
          <p:nvPr/>
        </p:nvSpPr>
        <p:spPr bwMode="auto">
          <a:xfrm flipV="1">
            <a:off x="10406293" y="2443655"/>
            <a:ext cx="0" cy="1219200"/>
          </a:xfrm>
          <a:prstGeom prst="line">
            <a:avLst/>
          </a:prstGeom>
          <a:noFill/>
          <a:ln w="5080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DA7C4F5-B66F-AA36-642B-7FCC141B6358}"/>
              </a:ext>
            </a:extLst>
          </p:cNvPr>
          <p:cNvSpPr txBox="1"/>
          <p:nvPr/>
        </p:nvSpPr>
        <p:spPr>
          <a:xfrm>
            <a:off x="2060681" y="3404926"/>
            <a:ext cx="964395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Open Sans Extrabold" panose="020B0906030804020204" pitchFamily="34" charset="0"/>
                <a:cs typeface="Arial" panose="020B0604020202020204" pitchFamily="34" charset="0"/>
              </a:rPr>
              <a:t>THANK YOU FOR LISTENING</a:t>
            </a:r>
            <a:endParaRPr lang="en-US" sz="30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Open Sans Extrabold" panose="020B0906030804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D9162F2-EC50-A3D9-A421-280F8C2661D4}"/>
              </a:ext>
            </a:extLst>
          </p:cNvPr>
          <p:cNvSpPr txBox="1"/>
          <p:nvPr/>
        </p:nvSpPr>
        <p:spPr>
          <a:xfrm>
            <a:off x="2060681" y="4094931"/>
            <a:ext cx="96439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QUESTIONS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Open Sans Light" panose="020B0306030504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E2EC156-C307-2E24-87CC-3722D7F8C535}"/>
              </a:ext>
            </a:extLst>
          </p:cNvPr>
          <p:cNvSpPr/>
          <p:nvPr/>
        </p:nvSpPr>
        <p:spPr>
          <a:xfrm>
            <a:off x="6347865" y="2114550"/>
            <a:ext cx="1050282" cy="1022704"/>
          </a:xfrm>
          <a:prstGeom prst="rect">
            <a:avLst/>
          </a:prstGeom>
          <a:noFill/>
          <a:ln w="635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E008B0-A109-9BEC-411D-18CD6FEE70C5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75000"/>
            <a:lum bright="40000" contrast="-20000"/>
          </a:blip>
          <a:stretch>
            <a:fillRect/>
          </a:stretch>
        </p:blipFill>
        <p:spPr>
          <a:xfrm>
            <a:off x="6500283" y="2295341"/>
            <a:ext cx="766245" cy="66139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9" name="TextShape 2">
            <a:extLst>
              <a:ext uri="{FF2B5EF4-FFF2-40B4-BE49-F238E27FC236}">
                <a16:creationId xmlns:a16="http://schemas.microsoft.com/office/drawing/2014/main" id="{7E69A407-9348-0D32-1B49-2E2FC385F55A}"/>
              </a:ext>
            </a:extLst>
          </p:cNvPr>
          <p:cNvSpPr txBox="1"/>
          <p:nvPr/>
        </p:nvSpPr>
        <p:spPr>
          <a:xfrm>
            <a:off x="2171700" y="579847"/>
            <a:ext cx="9532938" cy="559485"/>
          </a:xfrm>
          <a:prstGeom prst="rect">
            <a:avLst/>
          </a:prstGeom>
          <a:noFill/>
          <a:ln>
            <a:noFill/>
          </a:ln>
        </p:spPr>
        <p:txBody>
          <a:bodyPr lIns="113188" tIns="56594" rIns="113188" bIns="56594"/>
          <a:lstStyle/>
          <a:p>
            <a:r>
              <a:rPr lang="en-US" sz="36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ONGOING ITEMS – VGE STORMWATER</a:t>
            </a:r>
          </a:p>
        </p:txBody>
      </p:sp>
    </p:spTree>
    <p:extLst>
      <p:ext uri="{BB962C8B-B14F-4D97-AF65-F5344CB8AC3E}">
        <p14:creationId xmlns:p14="http://schemas.microsoft.com/office/powerpoint/2010/main" val="178476038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Shape 2"/>
          <p:cNvSpPr txBox="1"/>
          <p:nvPr/>
        </p:nvSpPr>
        <p:spPr>
          <a:xfrm>
            <a:off x="2171700" y="579847"/>
            <a:ext cx="9532938" cy="559485"/>
          </a:xfrm>
          <a:prstGeom prst="rect">
            <a:avLst/>
          </a:prstGeom>
          <a:noFill/>
          <a:ln>
            <a:noFill/>
          </a:ln>
        </p:spPr>
        <p:txBody>
          <a:bodyPr lIns="113188" tIns="56594" rIns="113188" bIns="56594"/>
          <a:lstStyle/>
          <a:p>
            <a:r>
              <a:rPr lang="en-US" sz="36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WHAT TO EXPECT WHEN IT RAINS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4426" y="1143001"/>
            <a:ext cx="7606223" cy="544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96281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Shape 2"/>
          <p:cNvSpPr txBox="1"/>
          <p:nvPr/>
        </p:nvSpPr>
        <p:spPr>
          <a:xfrm>
            <a:off x="2171700" y="579847"/>
            <a:ext cx="9532938" cy="559485"/>
          </a:xfrm>
          <a:prstGeom prst="rect">
            <a:avLst/>
          </a:prstGeom>
          <a:noFill/>
          <a:ln>
            <a:noFill/>
          </a:ln>
        </p:spPr>
        <p:txBody>
          <a:bodyPr lIns="113188" tIns="56594" rIns="113188" bIns="56594"/>
          <a:lstStyle/>
          <a:p>
            <a:r>
              <a:rPr lang="en-US" sz="36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WHAT TO EXPECT WHEN IT RAINS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0032" y="1289300"/>
            <a:ext cx="6809899" cy="5294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08459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Shape 2"/>
          <p:cNvSpPr txBox="1"/>
          <p:nvPr/>
        </p:nvSpPr>
        <p:spPr>
          <a:xfrm>
            <a:off x="2171700" y="579847"/>
            <a:ext cx="9532938" cy="559485"/>
          </a:xfrm>
          <a:prstGeom prst="rect">
            <a:avLst/>
          </a:prstGeom>
          <a:noFill/>
          <a:ln>
            <a:noFill/>
          </a:ln>
        </p:spPr>
        <p:txBody>
          <a:bodyPr lIns="113188" tIns="56594" rIns="113188" bIns="56594"/>
          <a:lstStyle/>
          <a:p>
            <a:r>
              <a:rPr lang="en-US" sz="36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HOW IS THE SYSTEM MAINTAINED?</a:t>
            </a:r>
          </a:p>
        </p:txBody>
      </p:sp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2645A1B7-8B88-4D90-983D-BAA2E9AAFFD3}"/>
              </a:ext>
            </a:extLst>
          </p:cNvPr>
          <p:cNvSpPr txBox="1">
            <a:spLocks/>
          </p:cNvSpPr>
          <p:nvPr/>
        </p:nvSpPr>
        <p:spPr>
          <a:xfrm>
            <a:off x="2249904" y="1224212"/>
            <a:ext cx="8981398" cy="4627145"/>
          </a:xfrm>
          <a:prstGeom prst="rect">
            <a:avLst/>
          </a:prstGeom>
        </p:spPr>
        <p:txBody>
          <a:bodyPr/>
          <a:lstStyle>
            <a:lvl1pPr marL="432000" indent="-324000" algn="l" defTabSz="1149949" rtl="0" eaLnBrk="1" latinLnBrk="0" hangingPunct="1">
              <a:lnSpc>
                <a:spcPct val="90000"/>
              </a:lnSpc>
              <a:spcBef>
                <a:spcPts val="1258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sz="352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62462" indent="-287487" algn="l" defTabSz="1149949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30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37437" indent="-287487" algn="l" defTabSz="1149949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25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12412" indent="-287487" algn="l" defTabSz="1149949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22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87386" indent="-287487" algn="l" defTabSz="1149949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22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162361" indent="-287487" algn="l" defTabSz="1149949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22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737336" indent="-287487" algn="l" defTabSz="1149949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22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12310" indent="-287487" algn="l" defTabSz="1149949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22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87285" indent="-287487" algn="l" defTabSz="1149949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22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charset="2"/>
              <a:buNone/>
            </a:pPr>
            <a:r>
              <a:rPr lang="en-US" sz="1800" dirty="0"/>
              <a:t>Rainy season (June through October):</a:t>
            </a:r>
          </a:p>
          <a:p>
            <a:pPr marL="171450" indent="-171450"/>
            <a:r>
              <a:rPr lang="en-US" sz="1800" dirty="0"/>
              <a:t>Keep water levels in lakes at or slightly above control elevation</a:t>
            </a:r>
          </a:p>
          <a:p>
            <a:pPr marL="171450" indent="-171450"/>
            <a:r>
              <a:rPr lang="en-US" sz="1800" dirty="0"/>
              <a:t>Make sure drainage grates, ditches and swales are clear of debris</a:t>
            </a:r>
          </a:p>
          <a:p>
            <a:pPr marL="171450" indent="-171450"/>
            <a:r>
              <a:rPr lang="en-US" sz="1800" dirty="0"/>
              <a:t>Check community lakes/ponds for obstructed pipes</a:t>
            </a:r>
          </a:p>
          <a:p>
            <a:pPr marL="171450" indent="-171450"/>
            <a:r>
              <a:rPr lang="en-US" sz="1800" dirty="0"/>
              <a:t>Perform post rainfall inspections to verify proper system performance</a:t>
            </a:r>
          </a:p>
          <a:p>
            <a:pPr marL="171450" indent="-171450"/>
            <a:endParaRPr lang="en-US" sz="1800" dirty="0"/>
          </a:p>
          <a:p>
            <a:pPr marL="0" indent="0">
              <a:buNone/>
            </a:pPr>
            <a:r>
              <a:rPr lang="en-US" sz="1800" dirty="0"/>
              <a:t>Dry season (November through May):</a:t>
            </a:r>
          </a:p>
          <a:p>
            <a:pPr marL="285750" indent="-285750"/>
            <a:r>
              <a:rPr lang="en-US" sz="1800" dirty="0"/>
              <a:t>Perform routine maintenance (outfall clearing and spraying)</a:t>
            </a:r>
          </a:p>
          <a:p>
            <a:pPr marL="285750" indent="-285750"/>
            <a:r>
              <a:rPr lang="en-US" sz="1800" dirty="0"/>
              <a:t>Keep water levels in lakes above control elevation when possible</a:t>
            </a:r>
          </a:p>
        </p:txBody>
      </p:sp>
    </p:spTree>
    <p:extLst>
      <p:ext uri="{BB962C8B-B14F-4D97-AF65-F5344CB8AC3E}">
        <p14:creationId xmlns:p14="http://schemas.microsoft.com/office/powerpoint/2010/main" val="2003733397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Shape 2"/>
          <p:cNvSpPr txBox="1"/>
          <p:nvPr/>
        </p:nvSpPr>
        <p:spPr>
          <a:xfrm>
            <a:off x="2171700" y="579847"/>
            <a:ext cx="9532938" cy="559485"/>
          </a:xfrm>
          <a:prstGeom prst="rect">
            <a:avLst/>
          </a:prstGeom>
          <a:noFill/>
          <a:ln>
            <a:noFill/>
          </a:ln>
        </p:spPr>
        <p:txBody>
          <a:bodyPr lIns="113188" tIns="56594" rIns="113188" bIns="56594"/>
          <a:lstStyle/>
          <a:p>
            <a:r>
              <a:rPr lang="en-US" sz="3600" b="1" dirty="0"/>
              <a:t>TODAY’S ACTIVITIES</a:t>
            </a:r>
          </a:p>
          <a:p>
            <a:endParaRPr lang="en-US" sz="3600" b="1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Content Placeholder 5">
            <a:extLst>
              <a:ext uri="{FF2B5EF4-FFF2-40B4-BE49-F238E27FC236}">
                <a16:creationId xmlns:a16="http://schemas.microsoft.com/office/drawing/2014/main" id="{2645A1B7-8B88-4D90-983D-BAA2E9AAFFD3}"/>
              </a:ext>
            </a:extLst>
          </p:cNvPr>
          <p:cNvSpPr txBox="1">
            <a:spLocks/>
          </p:cNvSpPr>
          <p:nvPr/>
        </p:nvSpPr>
        <p:spPr>
          <a:xfrm>
            <a:off x="2249904" y="1224213"/>
            <a:ext cx="8707656" cy="4603082"/>
          </a:xfrm>
          <a:prstGeom prst="rect">
            <a:avLst/>
          </a:prstGeom>
        </p:spPr>
        <p:txBody>
          <a:bodyPr/>
          <a:lstStyle>
            <a:lvl1pPr marL="432000" indent="-324000" algn="l" defTabSz="1149949" rtl="0" eaLnBrk="1" latinLnBrk="0" hangingPunct="1">
              <a:lnSpc>
                <a:spcPct val="90000"/>
              </a:lnSpc>
              <a:spcBef>
                <a:spcPts val="1258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sz="352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62462" indent="-287487" algn="l" defTabSz="1149949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30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37437" indent="-287487" algn="l" defTabSz="1149949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25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12412" indent="-287487" algn="l" defTabSz="1149949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22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87386" indent="-287487" algn="l" defTabSz="1149949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22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162361" indent="-287487" algn="l" defTabSz="1149949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22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737336" indent="-287487" algn="l" defTabSz="1149949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22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12310" indent="-287487" algn="l" defTabSz="1149949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22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87285" indent="-287487" algn="l" defTabSz="1149949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22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/>
            <a:r>
              <a:rPr lang="en-US" sz="1800" dirty="0"/>
              <a:t>Overview of Veranda CDD II Stormwater Management System </a:t>
            </a:r>
            <a:r>
              <a:rPr lang="en-US" sz="1800" b="1" dirty="0"/>
              <a:t>(10 mins)</a:t>
            </a:r>
          </a:p>
          <a:p>
            <a:pPr marL="171450" indent="-171450"/>
            <a:r>
              <a:rPr lang="en-US" sz="1800" dirty="0"/>
              <a:t>Ongoing Items – Veranda Preserve &amp; Q/A </a:t>
            </a:r>
            <a:r>
              <a:rPr lang="en-US" sz="1800" b="1" dirty="0"/>
              <a:t>(40 mins)</a:t>
            </a:r>
          </a:p>
          <a:p>
            <a:pPr marL="171450" indent="-171450"/>
            <a:r>
              <a:rPr lang="en-US" sz="1800" dirty="0"/>
              <a:t>Ongoing Items – Veranda Gardens East &amp; Q/A </a:t>
            </a:r>
            <a:r>
              <a:rPr lang="en-US" sz="1800" b="1" dirty="0"/>
              <a:t>(40 mins)</a:t>
            </a:r>
          </a:p>
          <a:p>
            <a:pPr marL="171450" indent="-171450"/>
            <a:r>
              <a:rPr lang="en-US" sz="1800" dirty="0"/>
              <a:t>Florida Stormwater Design Overview &amp; Q/A </a:t>
            </a:r>
            <a:r>
              <a:rPr lang="en-US" sz="1800" b="1" dirty="0"/>
              <a:t>(30 mins)</a:t>
            </a:r>
          </a:p>
          <a:p>
            <a:pPr marL="171450" indent="-171450"/>
            <a:endParaRPr 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Shape 2"/>
          <p:cNvSpPr txBox="1"/>
          <p:nvPr/>
        </p:nvSpPr>
        <p:spPr>
          <a:xfrm>
            <a:off x="2171700" y="579847"/>
            <a:ext cx="9532938" cy="559485"/>
          </a:xfrm>
          <a:prstGeom prst="rect">
            <a:avLst/>
          </a:prstGeom>
          <a:noFill/>
          <a:ln>
            <a:noFill/>
          </a:ln>
        </p:spPr>
        <p:txBody>
          <a:bodyPr lIns="113188" tIns="56594" rIns="113188" bIns="56594"/>
          <a:lstStyle/>
          <a:p>
            <a:r>
              <a:rPr lang="en-US" sz="36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HOW IS THE SYSTEM MAINTAINED?</a:t>
            </a:r>
          </a:p>
        </p:txBody>
      </p:sp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2645A1B7-8B88-4D90-983D-BAA2E9AAFFD3}"/>
              </a:ext>
            </a:extLst>
          </p:cNvPr>
          <p:cNvSpPr txBox="1">
            <a:spLocks/>
          </p:cNvSpPr>
          <p:nvPr/>
        </p:nvSpPr>
        <p:spPr>
          <a:xfrm>
            <a:off x="2249904" y="1224212"/>
            <a:ext cx="8981398" cy="4627145"/>
          </a:xfrm>
          <a:prstGeom prst="rect">
            <a:avLst/>
          </a:prstGeom>
        </p:spPr>
        <p:txBody>
          <a:bodyPr/>
          <a:lstStyle>
            <a:lvl1pPr marL="432000" indent="-324000" algn="l" defTabSz="1149949" rtl="0" eaLnBrk="1" latinLnBrk="0" hangingPunct="1">
              <a:lnSpc>
                <a:spcPct val="90000"/>
              </a:lnSpc>
              <a:spcBef>
                <a:spcPts val="1258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sz="352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62462" indent="-287487" algn="l" defTabSz="1149949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30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37437" indent="-287487" algn="l" defTabSz="1149949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25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12412" indent="-287487" algn="l" defTabSz="1149949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22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87386" indent="-287487" algn="l" defTabSz="1149949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22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162361" indent="-287487" algn="l" defTabSz="1149949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22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737336" indent="-287487" algn="l" defTabSz="1149949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22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12310" indent="-287487" algn="l" defTabSz="1149949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22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87285" indent="-287487" algn="l" defTabSz="1149949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22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charset="2"/>
              <a:buNone/>
            </a:pPr>
            <a:r>
              <a:rPr lang="en-US" sz="1800" dirty="0"/>
              <a:t>What is a control elevation?    The lowest elevation at which water can be released through the control structure.  Often a bleeder as small as 3-inches in width or diameter.</a:t>
            </a:r>
          </a:p>
          <a:p>
            <a:pPr marL="0" indent="0">
              <a:buNone/>
            </a:pPr>
            <a:r>
              <a:rPr lang="en-US" sz="1800" dirty="0"/>
              <a:t>How is the control elevation established?</a:t>
            </a:r>
          </a:p>
          <a:p>
            <a:pPr marL="285750" indent="-285750"/>
            <a:r>
              <a:rPr lang="en-US" sz="1800" dirty="0"/>
              <a:t>Wetland protection elevations,</a:t>
            </a:r>
          </a:p>
          <a:p>
            <a:pPr marL="285750" indent="-285750"/>
            <a:r>
              <a:rPr lang="en-US" sz="1800" dirty="0"/>
              <a:t>Consistency with water use permits,</a:t>
            </a:r>
          </a:p>
          <a:p>
            <a:pPr marL="285750" indent="-285750"/>
            <a:r>
              <a:rPr lang="en-US" sz="1800" dirty="0"/>
              <a:t>Consistency with water tables and surrounding projects,</a:t>
            </a:r>
          </a:p>
          <a:p>
            <a:pPr marL="285750" indent="-285750"/>
            <a:r>
              <a:rPr lang="en-US" sz="1800" dirty="0"/>
              <a:t>Maximum of six feet below natural ground.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6860" y="4278774"/>
            <a:ext cx="5017388" cy="225845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01534" y="3929211"/>
            <a:ext cx="4055980" cy="2608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670810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Shape 2"/>
          <p:cNvSpPr txBox="1"/>
          <p:nvPr/>
        </p:nvSpPr>
        <p:spPr>
          <a:xfrm>
            <a:off x="2171700" y="579847"/>
            <a:ext cx="9532938" cy="559485"/>
          </a:xfrm>
          <a:prstGeom prst="rect">
            <a:avLst/>
          </a:prstGeom>
          <a:noFill/>
          <a:ln>
            <a:noFill/>
          </a:ln>
        </p:spPr>
        <p:txBody>
          <a:bodyPr lIns="113188" tIns="56594" rIns="113188" bIns="56594"/>
          <a:lstStyle/>
          <a:p>
            <a:r>
              <a:rPr lang="en-US" sz="32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WHO IS RESPONSIBLE FOR MAINTENANCE?</a:t>
            </a:r>
          </a:p>
        </p:txBody>
      </p:sp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2645A1B7-8B88-4D90-983D-BAA2E9AAFFD3}"/>
              </a:ext>
            </a:extLst>
          </p:cNvPr>
          <p:cNvSpPr txBox="1">
            <a:spLocks/>
          </p:cNvSpPr>
          <p:nvPr/>
        </p:nvSpPr>
        <p:spPr>
          <a:xfrm>
            <a:off x="2249904" y="1224212"/>
            <a:ext cx="8981398" cy="4627145"/>
          </a:xfrm>
          <a:prstGeom prst="rect">
            <a:avLst/>
          </a:prstGeom>
        </p:spPr>
        <p:txBody>
          <a:bodyPr/>
          <a:lstStyle>
            <a:lvl1pPr marL="432000" indent="-324000" algn="l" defTabSz="1149949" rtl="0" eaLnBrk="1" latinLnBrk="0" hangingPunct="1">
              <a:lnSpc>
                <a:spcPct val="90000"/>
              </a:lnSpc>
              <a:spcBef>
                <a:spcPts val="1258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sz="352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62462" indent="-287487" algn="l" defTabSz="1149949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30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37437" indent="-287487" algn="l" defTabSz="1149949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25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12412" indent="-287487" algn="l" defTabSz="1149949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22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87386" indent="-287487" algn="l" defTabSz="1149949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22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162361" indent="-287487" algn="l" defTabSz="1149949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22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737336" indent="-287487" algn="l" defTabSz="1149949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22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12310" indent="-287487" algn="l" defTabSz="1149949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22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87285" indent="-287487" algn="l" defTabSz="1149949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22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charset="2"/>
              <a:buNone/>
            </a:pPr>
            <a:r>
              <a:rPr lang="en-US" sz="1800" dirty="0"/>
              <a:t>CDD:</a:t>
            </a:r>
          </a:p>
          <a:p>
            <a:pPr marL="171450" indent="-171450"/>
            <a:r>
              <a:rPr lang="en-US" sz="1800" dirty="0"/>
              <a:t>Lakes below control elevation and control structures (after they are completed and accepted by CDD)</a:t>
            </a:r>
          </a:p>
          <a:p>
            <a:pPr marL="171450" indent="-171450"/>
            <a:r>
              <a:rPr lang="en-US" sz="1800" dirty="0"/>
              <a:t>Pipes connecting lakes (after being accepted by CDD)</a:t>
            </a:r>
          </a:p>
          <a:p>
            <a:pPr marL="171450" indent="-171450"/>
            <a:r>
              <a:rPr lang="en-US" sz="1800" dirty="0"/>
              <a:t>Canals (after being accepted by CDD)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1800" dirty="0" err="1"/>
              <a:t>HOA</a:t>
            </a:r>
            <a:r>
              <a:rPr lang="en-US" sz="1800" dirty="0"/>
              <a:t>:</a:t>
            </a:r>
          </a:p>
          <a:p>
            <a:pPr marL="285750" indent="-285750"/>
            <a:r>
              <a:rPr lang="en-US" sz="1800" dirty="0"/>
              <a:t>Lake banks above control elevation</a:t>
            </a:r>
          </a:p>
          <a:p>
            <a:pPr marL="285750" indent="-285750"/>
            <a:r>
              <a:rPr lang="en-US" sz="1800" dirty="0"/>
              <a:t>Roadway drainage (may be responsibility of City if they have accepted roadway)</a:t>
            </a:r>
          </a:p>
        </p:txBody>
      </p:sp>
    </p:spTree>
    <p:extLst>
      <p:ext uri="{BB962C8B-B14F-4D97-AF65-F5344CB8AC3E}">
        <p14:creationId xmlns:p14="http://schemas.microsoft.com/office/powerpoint/2010/main" val="4196428630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Shape 2"/>
          <p:cNvSpPr txBox="1"/>
          <p:nvPr/>
        </p:nvSpPr>
        <p:spPr>
          <a:xfrm>
            <a:off x="2171700" y="579847"/>
            <a:ext cx="9532938" cy="559485"/>
          </a:xfrm>
          <a:prstGeom prst="rect">
            <a:avLst/>
          </a:prstGeom>
          <a:noFill/>
          <a:ln>
            <a:noFill/>
          </a:ln>
        </p:spPr>
        <p:txBody>
          <a:bodyPr lIns="113188" tIns="56594" rIns="113188" bIns="56594"/>
          <a:lstStyle/>
          <a:p>
            <a:r>
              <a:rPr lang="en-US" sz="32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WHAT SHOULD I EXPECT WHEN IT RAINS?</a:t>
            </a:r>
          </a:p>
        </p:txBody>
      </p:sp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2645A1B7-8B88-4D90-983D-BAA2E9AAFFD3}"/>
              </a:ext>
            </a:extLst>
          </p:cNvPr>
          <p:cNvSpPr txBox="1">
            <a:spLocks/>
          </p:cNvSpPr>
          <p:nvPr/>
        </p:nvSpPr>
        <p:spPr>
          <a:xfrm>
            <a:off x="2249904" y="1224212"/>
            <a:ext cx="8981398" cy="5312946"/>
          </a:xfrm>
          <a:prstGeom prst="rect">
            <a:avLst/>
          </a:prstGeom>
        </p:spPr>
        <p:txBody>
          <a:bodyPr/>
          <a:lstStyle>
            <a:lvl1pPr marL="432000" indent="-324000" algn="l" defTabSz="1149949" rtl="0" eaLnBrk="1" latinLnBrk="0" hangingPunct="1">
              <a:lnSpc>
                <a:spcPct val="90000"/>
              </a:lnSpc>
              <a:spcBef>
                <a:spcPts val="1258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sz="352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62462" indent="-287487" algn="l" defTabSz="1149949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30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37437" indent="-287487" algn="l" defTabSz="1149949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25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12412" indent="-287487" algn="l" defTabSz="1149949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22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87386" indent="-287487" algn="l" defTabSz="1149949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22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162361" indent="-287487" algn="l" defTabSz="1149949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22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737336" indent="-287487" algn="l" defTabSz="1149949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22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12310" indent="-287487" algn="l" defTabSz="1149949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22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87285" indent="-287487" algn="l" defTabSz="1149949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22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charset="2"/>
              <a:buNone/>
            </a:pPr>
            <a:r>
              <a:rPr lang="en-US" sz="1800" dirty="0"/>
              <a:t>Moderate Rain (4 to 6 inches in 24 hour period):</a:t>
            </a:r>
          </a:p>
          <a:p>
            <a:pPr marL="171450" indent="-171450"/>
            <a:r>
              <a:rPr lang="en-US" sz="1800" dirty="0"/>
              <a:t>Standing water in yards, swales, and ditches</a:t>
            </a:r>
          </a:p>
          <a:p>
            <a:pPr marL="171450" indent="-171450"/>
            <a:r>
              <a:rPr lang="en-US" sz="1800" dirty="0"/>
              <a:t>Standing water in roadways, but one car width of roadway should be passable, typically near center of road</a:t>
            </a:r>
          </a:p>
          <a:p>
            <a:pPr marL="171450" indent="-171450"/>
            <a:endParaRPr lang="en-US" sz="1800" dirty="0"/>
          </a:p>
          <a:p>
            <a:pPr marL="0" indent="0">
              <a:buNone/>
            </a:pPr>
            <a:r>
              <a:rPr lang="en-US" sz="1800" dirty="0"/>
              <a:t>Heavy Rain (7 to 10 inches in 72 hour period):</a:t>
            </a:r>
          </a:p>
          <a:p>
            <a:pPr marL="285750" indent="-285750"/>
            <a:r>
              <a:rPr lang="en-US" sz="1800" dirty="0"/>
              <a:t>Roads, swales, ditches, and yards are flooded</a:t>
            </a:r>
          </a:p>
          <a:p>
            <a:pPr marL="285750" indent="-285750"/>
            <a:r>
              <a:rPr lang="en-US" sz="1800" dirty="0"/>
              <a:t>Buildings should stay dry</a:t>
            </a:r>
          </a:p>
          <a:p>
            <a:pPr marL="285750" indent="-285750"/>
            <a:r>
              <a:rPr lang="en-US" sz="1800" dirty="0"/>
              <a:t>Stay home!</a:t>
            </a:r>
          </a:p>
          <a:p>
            <a:pPr marL="285750" indent="-285750"/>
            <a:endParaRPr lang="en-US" sz="1800" dirty="0"/>
          </a:p>
          <a:p>
            <a:pPr marL="0" indent="0">
              <a:buNone/>
            </a:pPr>
            <a:r>
              <a:rPr lang="en-US" sz="1800" dirty="0"/>
              <a:t>Torrential Rain (10 to 20 inches in 72 hour period):</a:t>
            </a:r>
          </a:p>
          <a:p>
            <a:pPr marL="285750" indent="-285750"/>
            <a:r>
              <a:rPr lang="en-US" sz="1800" dirty="0"/>
              <a:t>Some houses and businesses will flood.  Prepare for the worst case.</a:t>
            </a:r>
          </a:p>
          <a:p>
            <a:pPr marL="285750" indent="-285750"/>
            <a:r>
              <a:rPr lang="en-US" sz="1800" dirty="0"/>
              <a:t>Stay off the roads.  Evacuate if advised by Emergency Management to do so.</a:t>
            </a:r>
          </a:p>
          <a:p>
            <a:pPr marL="285750" indent="-285750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61230998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Shape 2"/>
          <p:cNvSpPr txBox="1"/>
          <p:nvPr/>
        </p:nvSpPr>
        <p:spPr>
          <a:xfrm>
            <a:off x="2171700" y="579847"/>
            <a:ext cx="9532938" cy="559485"/>
          </a:xfrm>
          <a:prstGeom prst="rect">
            <a:avLst/>
          </a:prstGeom>
          <a:noFill/>
          <a:ln>
            <a:noFill/>
          </a:ln>
        </p:spPr>
        <p:txBody>
          <a:bodyPr lIns="113188" tIns="56594" rIns="113188" bIns="56594"/>
          <a:lstStyle/>
          <a:p>
            <a:r>
              <a:rPr lang="en-US" sz="32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WHAT SHOULD I EXPECT WHEN IT RAINS?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6328" y="1443560"/>
            <a:ext cx="8903681" cy="4915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98101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Shape 2"/>
          <p:cNvSpPr txBox="1"/>
          <p:nvPr/>
        </p:nvSpPr>
        <p:spPr>
          <a:xfrm>
            <a:off x="2171700" y="579847"/>
            <a:ext cx="9532938" cy="559485"/>
          </a:xfrm>
          <a:prstGeom prst="rect">
            <a:avLst/>
          </a:prstGeom>
          <a:noFill/>
          <a:ln>
            <a:noFill/>
          </a:ln>
        </p:spPr>
        <p:txBody>
          <a:bodyPr lIns="113188" tIns="56594" rIns="113188" bIns="56594"/>
          <a:lstStyle/>
          <a:p>
            <a:r>
              <a:rPr lang="en-US" sz="32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WHAT SHOULD I EXPECT WHEN IT RAINS?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9779" y="1425509"/>
            <a:ext cx="8962954" cy="499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33031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Shape 2"/>
          <p:cNvSpPr txBox="1"/>
          <p:nvPr/>
        </p:nvSpPr>
        <p:spPr>
          <a:xfrm>
            <a:off x="2171700" y="579847"/>
            <a:ext cx="9532938" cy="559485"/>
          </a:xfrm>
          <a:prstGeom prst="rect">
            <a:avLst/>
          </a:prstGeom>
          <a:noFill/>
          <a:ln>
            <a:noFill/>
          </a:ln>
        </p:spPr>
        <p:txBody>
          <a:bodyPr lIns="113188" tIns="56594" rIns="113188" bIns="56594"/>
          <a:lstStyle/>
          <a:p>
            <a:r>
              <a:rPr lang="en-US" sz="36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SOUTH FLORIDA ECOSYSTEM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1527" y="1223372"/>
            <a:ext cx="7544631" cy="5359991"/>
          </a:xfrm>
          <a:prstGeom prst="rect">
            <a:avLst/>
          </a:prstGeom>
        </p:spPr>
      </p:pic>
      <p:sp>
        <p:nvSpPr>
          <p:cNvPr id="3" name="5-Point Star 2"/>
          <p:cNvSpPr/>
          <p:nvPr/>
        </p:nvSpPr>
        <p:spPr>
          <a:xfrm>
            <a:off x="8065639" y="3600844"/>
            <a:ext cx="214411" cy="201797"/>
          </a:xfrm>
          <a:prstGeom prst="star5">
            <a:avLst>
              <a:gd name="adj" fmla="val 27577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800037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Shape 2"/>
          <p:cNvSpPr txBox="1"/>
          <p:nvPr/>
        </p:nvSpPr>
        <p:spPr>
          <a:xfrm>
            <a:off x="2171700" y="579847"/>
            <a:ext cx="9532938" cy="559485"/>
          </a:xfrm>
          <a:prstGeom prst="rect">
            <a:avLst/>
          </a:prstGeom>
          <a:noFill/>
          <a:ln>
            <a:noFill/>
          </a:ln>
        </p:spPr>
        <p:txBody>
          <a:bodyPr lIns="113188" tIns="56594" rIns="113188" bIns="56594"/>
          <a:lstStyle/>
          <a:p>
            <a:r>
              <a:rPr lang="en-US" sz="36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SOUTH FLORIDA ECOSYSTEM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9835" y="1194018"/>
            <a:ext cx="7142420" cy="5343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42838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Shape 2"/>
          <p:cNvSpPr txBox="1"/>
          <p:nvPr/>
        </p:nvSpPr>
        <p:spPr>
          <a:xfrm>
            <a:off x="2171700" y="579847"/>
            <a:ext cx="9532938" cy="559485"/>
          </a:xfrm>
          <a:prstGeom prst="rect">
            <a:avLst/>
          </a:prstGeom>
          <a:noFill/>
          <a:ln>
            <a:noFill/>
          </a:ln>
        </p:spPr>
        <p:txBody>
          <a:bodyPr lIns="113188" tIns="56594" rIns="113188" bIns="56594"/>
          <a:lstStyle/>
          <a:p>
            <a:r>
              <a:rPr lang="en-US" sz="36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SOUTH FLORIDA ECOSYSTEM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8547" y="1231840"/>
            <a:ext cx="7561567" cy="5351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34813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Shape 2"/>
          <p:cNvSpPr txBox="1"/>
          <p:nvPr/>
        </p:nvSpPr>
        <p:spPr>
          <a:xfrm>
            <a:off x="2171700" y="579847"/>
            <a:ext cx="9532938" cy="559485"/>
          </a:xfrm>
          <a:prstGeom prst="rect">
            <a:avLst/>
          </a:prstGeom>
          <a:noFill/>
          <a:ln>
            <a:noFill/>
          </a:ln>
        </p:spPr>
        <p:txBody>
          <a:bodyPr lIns="113188" tIns="56594" rIns="113188" bIns="56594"/>
          <a:lstStyle/>
          <a:p>
            <a:r>
              <a:rPr lang="en-US" sz="36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SOUTH FLORIDA ECOSYSTEM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7194" y="1261180"/>
            <a:ext cx="7493826" cy="5372692"/>
          </a:xfrm>
          <a:prstGeom prst="rect">
            <a:avLst/>
          </a:prstGeom>
        </p:spPr>
      </p:pic>
      <p:sp>
        <p:nvSpPr>
          <p:cNvPr id="5" name="5-Point Star 4"/>
          <p:cNvSpPr/>
          <p:nvPr/>
        </p:nvSpPr>
        <p:spPr>
          <a:xfrm>
            <a:off x="9396249" y="2900855"/>
            <a:ext cx="214411" cy="201797"/>
          </a:xfrm>
          <a:prstGeom prst="star5">
            <a:avLst>
              <a:gd name="adj" fmla="val 27577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47145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Shape 2"/>
          <p:cNvSpPr txBox="1"/>
          <p:nvPr/>
        </p:nvSpPr>
        <p:spPr>
          <a:xfrm>
            <a:off x="2171700" y="579847"/>
            <a:ext cx="9532938" cy="559485"/>
          </a:xfrm>
          <a:prstGeom prst="rect">
            <a:avLst/>
          </a:prstGeom>
          <a:noFill/>
          <a:ln>
            <a:noFill/>
          </a:ln>
        </p:spPr>
        <p:txBody>
          <a:bodyPr lIns="113188" tIns="56594" rIns="113188" bIns="56594"/>
          <a:lstStyle/>
          <a:p>
            <a:r>
              <a:rPr lang="en-US" sz="36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SOUTH FLORIDA ECOSYSTEM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4670" y="1248775"/>
            <a:ext cx="7468423" cy="5334588"/>
          </a:xfrm>
          <a:prstGeom prst="rect">
            <a:avLst/>
          </a:prstGeom>
        </p:spPr>
      </p:pic>
      <p:sp>
        <p:nvSpPr>
          <p:cNvPr id="5" name="5-Point Star 4"/>
          <p:cNvSpPr/>
          <p:nvPr/>
        </p:nvSpPr>
        <p:spPr>
          <a:xfrm>
            <a:off x="5568382" y="2896652"/>
            <a:ext cx="214411" cy="201797"/>
          </a:xfrm>
          <a:prstGeom prst="star5">
            <a:avLst>
              <a:gd name="adj" fmla="val 27577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5-Point Star 5"/>
          <p:cNvSpPr/>
          <p:nvPr/>
        </p:nvSpPr>
        <p:spPr>
          <a:xfrm>
            <a:off x="9479281" y="3009112"/>
            <a:ext cx="214411" cy="201797"/>
          </a:xfrm>
          <a:prstGeom prst="star5">
            <a:avLst>
              <a:gd name="adj" fmla="val 27577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36243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Shape 2"/>
          <p:cNvSpPr txBox="1"/>
          <p:nvPr/>
        </p:nvSpPr>
        <p:spPr>
          <a:xfrm>
            <a:off x="2171700" y="579847"/>
            <a:ext cx="9532938" cy="559485"/>
          </a:xfrm>
          <a:prstGeom prst="rect">
            <a:avLst/>
          </a:prstGeom>
          <a:noFill/>
          <a:ln>
            <a:noFill/>
          </a:ln>
        </p:spPr>
        <p:txBody>
          <a:bodyPr lIns="113188" tIns="56594" rIns="113188" bIns="56594"/>
          <a:lstStyle/>
          <a:p>
            <a:r>
              <a:rPr lang="en-US" sz="36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STORMWATER MANAGEMENT OVERVIEW</a:t>
            </a:r>
          </a:p>
        </p:txBody>
      </p:sp>
      <p:sp>
        <p:nvSpPr>
          <p:cNvPr id="22" name="Content Placeholder 5">
            <a:extLst>
              <a:ext uri="{FF2B5EF4-FFF2-40B4-BE49-F238E27FC236}">
                <a16:creationId xmlns:a16="http://schemas.microsoft.com/office/drawing/2014/main" id="{2645A1B7-8B88-4D90-983D-BAA2E9AAFFD3}"/>
              </a:ext>
            </a:extLst>
          </p:cNvPr>
          <p:cNvSpPr txBox="1">
            <a:spLocks/>
          </p:cNvSpPr>
          <p:nvPr/>
        </p:nvSpPr>
        <p:spPr>
          <a:xfrm>
            <a:off x="2249904" y="1224213"/>
            <a:ext cx="8277888" cy="4603082"/>
          </a:xfrm>
          <a:prstGeom prst="rect">
            <a:avLst/>
          </a:prstGeom>
        </p:spPr>
        <p:txBody>
          <a:bodyPr/>
          <a:lstStyle>
            <a:lvl1pPr marL="432000" indent="-324000" algn="l" defTabSz="1149949" rtl="0" eaLnBrk="1" latinLnBrk="0" hangingPunct="1">
              <a:lnSpc>
                <a:spcPct val="90000"/>
              </a:lnSpc>
              <a:spcBef>
                <a:spcPts val="1258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sz="352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62462" indent="-287487" algn="l" defTabSz="1149949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30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37437" indent="-287487" algn="l" defTabSz="1149949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25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12412" indent="-287487" algn="l" defTabSz="1149949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22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87386" indent="-287487" algn="l" defTabSz="1149949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22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162361" indent="-287487" algn="l" defTabSz="1149949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22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737336" indent="-287487" algn="l" defTabSz="1149949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22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12310" indent="-287487" algn="l" defTabSz="1149949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22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87285" indent="-287487" algn="l" defTabSz="1149949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22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charset="2"/>
              <a:buNone/>
            </a:pPr>
            <a:r>
              <a:rPr lang="en-US" sz="1800" dirty="0"/>
              <a:t>Our stormwater management system covers ±600 acres of residential development and includes:</a:t>
            </a:r>
          </a:p>
          <a:p>
            <a:pPr marL="171450" indent="-171450"/>
            <a:r>
              <a:rPr lang="en-US" sz="1800" dirty="0"/>
              <a:t>±55 acres of surface water in 23 lakes</a:t>
            </a:r>
          </a:p>
          <a:p>
            <a:pPr marL="171450" indent="-171450"/>
            <a:r>
              <a:rPr lang="en-US" sz="1800" dirty="0"/>
              <a:t>3 irrigation lakes</a:t>
            </a:r>
          </a:p>
          <a:p>
            <a:pPr marL="171450" indent="-171450"/>
            <a:r>
              <a:rPr lang="en-US" sz="1800" dirty="0"/>
              <a:t>2 ultimate outfall control structures</a:t>
            </a:r>
          </a:p>
          <a:p>
            <a:pPr marL="171450" indent="-171450"/>
            <a:r>
              <a:rPr lang="en-US" sz="1800" dirty="0"/>
              <a:t>± 13,000 LF piped lake interconnections</a:t>
            </a:r>
          </a:p>
          <a:p>
            <a:pPr marL="171450" indent="-171450"/>
            <a:r>
              <a:rPr lang="en-US" sz="1800" dirty="0"/>
              <a:t>±20 acres of wetlands / conservation</a:t>
            </a:r>
          </a:p>
          <a:p>
            <a:pPr marL="171450" indent="-171450"/>
            <a:endParaRPr lang="en-US" sz="1800" dirty="0"/>
          </a:p>
          <a:p>
            <a:pPr marL="0" indent="0">
              <a:buNone/>
            </a:pPr>
            <a:r>
              <a:rPr lang="en-US" sz="1800" dirty="0"/>
              <a:t>The system provides water quality treatment and storm attenuation.</a:t>
            </a:r>
          </a:p>
        </p:txBody>
      </p:sp>
    </p:spTree>
    <p:extLst>
      <p:ext uri="{BB962C8B-B14F-4D97-AF65-F5344CB8AC3E}">
        <p14:creationId xmlns:p14="http://schemas.microsoft.com/office/powerpoint/2010/main" val="215966418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Shape 2"/>
          <p:cNvSpPr txBox="1"/>
          <p:nvPr/>
        </p:nvSpPr>
        <p:spPr>
          <a:xfrm>
            <a:off x="2171700" y="579847"/>
            <a:ext cx="9532938" cy="559485"/>
          </a:xfrm>
          <a:prstGeom prst="rect">
            <a:avLst/>
          </a:prstGeom>
          <a:noFill/>
          <a:ln>
            <a:noFill/>
          </a:ln>
        </p:spPr>
        <p:txBody>
          <a:bodyPr lIns="113188" tIns="56594" rIns="113188" bIns="56594"/>
          <a:lstStyle/>
          <a:p>
            <a:r>
              <a:rPr lang="en-US" sz="36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SOUTH FLORIDA DRAINAGE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7549" y="1748589"/>
            <a:ext cx="5862045" cy="48347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88461" y="1381552"/>
            <a:ext cx="3149947" cy="2095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51996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Shape 2"/>
          <p:cNvSpPr txBox="1"/>
          <p:nvPr/>
        </p:nvSpPr>
        <p:spPr>
          <a:xfrm>
            <a:off x="2171700" y="579847"/>
            <a:ext cx="9532938" cy="559485"/>
          </a:xfrm>
          <a:prstGeom prst="rect">
            <a:avLst/>
          </a:prstGeom>
          <a:noFill/>
          <a:ln>
            <a:noFill/>
          </a:ln>
        </p:spPr>
        <p:txBody>
          <a:bodyPr lIns="113188" tIns="56594" rIns="113188" bIns="56594"/>
          <a:lstStyle/>
          <a:p>
            <a:r>
              <a:rPr lang="en-US" sz="36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SOUTH FLORIDA DRAINAGE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4935" y="1532792"/>
            <a:ext cx="9047630" cy="4953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29528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Shape 2"/>
          <p:cNvSpPr txBox="1"/>
          <p:nvPr/>
        </p:nvSpPr>
        <p:spPr>
          <a:xfrm>
            <a:off x="2171700" y="579847"/>
            <a:ext cx="9532938" cy="559485"/>
          </a:xfrm>
          <a:prstGeom prst="rect">
            <a:avLst/>
          </a:prstGeom>
          <a:noFill/>
          <a:ln>
            <a:noFill/>
          </a:ln>
        </p:spPr>
        <p:txBody>
          <a:bodyPr lIns="113188" tIns="56594" rIns="113188" bIns="56594"/>
          <a:lstStyle/>
          <a:p>
            <a:r>
              <a:rPr lang="en-US" sz="36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SOUTH FLORIDA DRAINAGE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8790" y="1514741"/>
            <a:ext cx="8916383" cy="5029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17688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Shape 2"/>
          <p:cNvSpPr txBox="1"/>
          <p:nvPr/>
        </p:nvSpPr>
        <p:spPr>
          <a:xfrm>
            <a:off x="2171700" y="579847"/>
            <a:ext cx="9532938" cy="559485"/>
          </a:xfrm>
          <a:prstGeom prst="rect">
            <a:avLst/>
          </a:prstGeom>
          <a:noFill/>
          <a:ln>
            <a:noFill/>
          </a:ln>
        </p:spPr>
        <p:txBody>
          <a:bodyPr lIns="113188" tIns="56594" rIns="113188" bIns="56594"/>
          <a:lstStyle/>
          <a:p>
            <a:r>
              <a:rPr lang="en-US" sz="36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VERANDA CDD II STORMWATER SYSTEM</a:t>
            </a:r>
          </a:p>
        </p:txBody>
      </p:sp>
      <p:pic>
        <p:nvPicPr>
          <p:cNvPr id="4" name="Picture 4" descr="CNV00000045"/>
          <p:cNvPicPr>
            <a:picLocks noChangeAspect="1" noChangeArrowheads="1"/>
          </p:cNvPicPr>
          <p:nvPr/>
        </p:nvPicPr>
        <p:blipFill>
          <a:blip r:embed="rId4" cstate="print">
            <a:lum bright="-14000"/>
          </a:blip>
          <a:srcRect/>
          <a:stretch>
            <a:fillRect/>
          </a:stretch>
        </p:blipFill>
        <p:spPr bwMode="auto">
          <a:xfrm>
            <a:off x="2806062" y="1311690"/>
            <a:ext cx="8451767" cy="5211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3145745" y="1476704"/>
            <a:ext cx="7772400" cy="4114800"/>
          </a:xfrm>
          <a:prstGeom prst="rect">
            <a:avLst/>
          </a:prstGeom>
        </p:spPr>
        <p:txBody>
          <a:bodyPr/>
          <a:lstStyle>
            <a:lvl1pPr marL="432000" indent="-324000" algn="l" defTabSz="1149949" rtl="0" eaLnBrk="1" latinLnBrk="0" hangingPunct="1">
              <a:lnSpc>
                <a:spcPct val="90000"/>
              </a:lnSpc>
              <a:spcBef>
                <a:spcPts val="1258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sz="352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62462" indent="-287487" algn="l" defTabSz="1149949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30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37437" indent="-287487" algn="l" defTabSz="1149949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25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12412" indent="-287487" algn="l" defTabSz="1149949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22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87386" indent="-287487" algn="l" defTabSz="1149949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22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162361" indent="-287487" algn="l" defTabSz="1149949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22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737336" indent="-287487" algn="l" defTabSz="1149949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22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12310" indent="-287487" algn="l" defTabSz="1149949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22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87285" indent="-287487" algn="l" defTabSz="1149949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22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bg1"/>
              </a:buClr>
              <a:defRPr/>
            </a:pPr>
            <a:r>
              <a:rPr lang="en-US" dirty="0">
                <a:solidFill>
                  <a:schemeClr val="bg1"/>
                </a:solidFill>
              </a:rPr>
              <a:t>Swales </a:t>
            </a:r>
          </a:p>
          <a:p>
            <a:pPr>
              <a:buClr>
                <a:schemeClr val="bg1"/>
              </a:buClr>
              <a:defRPr/>
            </a:pPr>
            <a:r>
              <a:rPr lang="en-US" dirty="0">
                <a:solidFill>
                  <a:schemeClr val="bg1"/>
                </a:solidFill>
              </a:rPr>
              <a:t>Inlets &amp; pipes</a:t>
            </a:r>
          </a:p>
          <a:p>
            <a:pPr>
              <a:buClr>
                <a:schemeClr val="bg1"/>
              </a:buClr>
              <a:defRPr/>
            </a:pPr>
            <a:r>
              <a:rPr lang="en-US" dirty="0">
                <a:solidFill>
                  <a:schemeClr val="bg1"/>
                </a:solidFill>
              </a:rPr>
              <a:t>Ditches</a:t>
            </a:r>
          </a:p>
          <a:p>
            <a:pPr>
              <a:buClr>
                <a:schemeClr val="bg1"/>
              </a:buClr>
              <a:defRPr/>
            </a:pPr>
            <a:r>
              <a:rPr lang="en-US" dirty="0">
                <a:solidFill>
                  <a:schemeClr val="bg1"/>
                </a:solidFill>
              </a:rPr>
              <a:t>Dry retention/detention areas</a:t>
            </a:r>
          </a:p>
          <a:p>
            <a:pPr>
              <a:buClr>
                <a:schemeClr val="bg1"/>
              </a:buClr>
              <a:defRPr/>
            </a:pPr>
            <a:r>
              <a:rPr lang="en-US" dirty="0">
                <a:solidFill>
                  <a:schemeClr val="bg1"/>
                </a:solidFill>
              </a:rPr>
              <a:t>Wet retention/detention areas (lakes)</a:t>
            </a:r>
          </a:p>
          <a:p>
            <a:pPr>
              <a:buClr>
                <a:schemeClr val="bg1"/>
              </a:buClr>
              <a:defRPr/>
            </a:pPr>
            <a:r>
              <a:rPr lang="en-US" dirty="0">
                <a:solidFill>
                  <a:schemeClr val="bg1"/>
                </a:solidFill>
              </a:rPr>
              <a:t>Wetlands / conservation areas</a:t>
            </a:r>
          </a:p>
          <a:p>
            <a:pPr>
              <a:buClr>
                <a:schemeClr val="bg1"/>
              </a:buClr>
              <a:defRPr/>
            </a:pPr>
            <a:r>
              <a:rPr lang="en-US" dirty="0">
                <a:solidFill>
                  <a:schemeClr val="bg1"/>
                </a:solidFill>
              </a:rPr>
              <a:t>Outfall structures</a:t>
            </a:r>
          </a:p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4225920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Shape 2"/>
          <p:cNvSpPr txBox="1"/>
          <p:nvPr/>
        </p:nvSpPr>
        <p:spPr>
          <a:xfrm>
            <a:off x="2171700" y="579847"/>
            <a:ext cx="9532938" cy="559485"/>
          </a:xfrm>
          <a:prstGeom prst="rect">
            <a:avLst/>
          </a:prstGeom>
          <a:noFill/>
          <a:ln>
            <a:noFill/>
          </a:ln>
        </p:spPr>
        <p:txBody>
          <a:bodyPr lIns="113188" tIns="56594" rIns="113188" bIns="56594"/>
          <a:lstStyle/>
          <a:p>
            <a:r>
              <a:rPr lang="en-US" sz="36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VERANDA CDD II STORMWATER SYSTEM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2754761" y="1914459"/>
            <a:ext cx="7772400" cy="3581400"/>
          </a:xfrm>
          <a:prstGeom prst="rect">
            <a:avLst/>
          </a:prstGeom>
        </p:spPr>
        <p:txBody>
          <a:bodyPr/>
          <a:lstStyle>
            <a:lvl1pPr algn="l" defTabSz="114994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53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sz="4000" dirty="0">
                <a:latin typeface="+mn-lt"/>
              </a:rPr>
              <a:t>Studies in Florida have determined that the first 1” of runoff (rain) generally carries 90% of the pollution.</a:t>
            </a:r>
          </a:p>
        </p:txBody>
      </p:sp>
    </p:spTree>
    <p:extLst>
      <p:ext uri="{BB962C8B-B14F-4D97-AF65-F5344CB8AC3E}">
        <p14:creationId xmlns:p14="http://schemas.microsoft.com/office/powerpoint/2010/main" val="245231900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Shape 2"/>
          <p:cNvSpPr txBox="1"/>
          <p:nvPr/>
        </p:nvSpPr>
        <p:spPr>
          <a:xfrm>
            <a:off x="2171700" y="579847"/>
            <a:ext cx="9532938" cy="559485"/>
          </a:xfrm>
          <a:prstGeom prst="rect">
            <a:avLst/>
          </a:prstGeom>
          <a:noFill/>
          <a:ln>
            <a:noFill/>
          </a:ln>
        </p:spPr>
        <p:txBody>
          <a:bodyPr lIns="113188" tIns="56594" rIns="113188" bIns="56594"/>
          <a:lstStyle/>
          <a:p>
            <a:r>
              <a:rPr lang="en-US" sz="36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VERANDA CDD II STORMWATER SYSTEM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2231346" y="1424152"/>
            <a:ext cx="7772400" cy="1143000"/>
          </a:xfrm>
          <a:prstGeom prst="rect">
            <a:avLst/>
          </a:prstGeom>
        </p:spPr>
        <p:txBody>
          <a:bodyPr/>
          <a:lstStyle>
            <a:lvl1pPr algn="l" defTabSz="114994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53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400" dirty="0"/>
              <a:t>What kind of pollution are we talking about?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3107909" y="2657540"/>
            <a:ext cx="7772400" cy="3581400"/>
          </a:xfrm>
          <a:prstGeom prst="rect">
            <a:avLst/>
          </a:prstGeom>
        </p:spPr>
        <p:txBody>
          <a:bodyPr/>
          <a:lstStyle>
            <a:lvl1pPr marL="432000" indent="-324000" algn="l" defTabSz="1149949" rtl="0" eaLnBrk="1" latinLnBrk="0" hangingPunct="1">
              <a:lnSpc>
                <a:spcPct val="90000"/>
              </a:lnSpc>
              <a:spcBef>
                <a:spcPts val="1258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sz="352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62462" indent="-287487" algn="l" defTabSz="1149949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30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37437" indent="-287487" algn="l" defTabSz="1149949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25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12412" indent="-287487" algn="l" defTabSz="1149949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22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87386" indent="-287487" algn="l" defTabSz="1149949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22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162361" indent="-287487" algn="l" defTabSz="1149949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22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737336" indent="-287487" algn="l" defTabSz="1149949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22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12310" indent="-287487" algn="l" defTabSz="1149949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22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87285" indent="-287487" algn="l" defTabSz="1149949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22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bg1"/>
              </a:buClr>
              <a:defRPr/>
            </a:pPr>
            <a:r>
              <a:rPr lang="en-US" sz="3200" dirty="0"/>
              <a:t>Sediment</a:t>
            </a:r>
          </a:p>
          <a:p>
            <a:pPr>
              <a:buClr>
                <a:schemeClr val="bg1"/>
              </a:buClr>
              <a:defRPr/>
            </a:pPr>
            <a:r>
              <a:rPr lang="en-US" sz="3200" dirty="0"/>
              <a:t>Excessive Nutrients</a:t>
            </a:r>
          </a:p>
          <a:p>
            <a:pPr>
              <a:buClr>
                <a:schemeClr val="bg1"/>
              </a:buClr>
              <a:defRPr/>
            </a:pPr>
            <a:r>
              <a:rPr lang="en-US" sz="3200" dirty="0"/>
              <a:t>Heavy metals</a:t>
            </a:r>
          </a:p>
          <a:p>
            <a:pPr>
              <a:buClr>
                <a:schemeClr val="bg1"/>
              </a:buClr>
              <a:defRPr/>
            </a:pPr>
            <a:r>
              <a:rPr lang="en-US" sz="3200" dirty="0"/>
              <a:t>Petroleum hydrocarbons</a:t>
            </a:r>
          </a:p>
          <a:p>
            <a:pPr>
              <a:buClr>
                <a:schemeClr val="bg1"/>
              </a:buClr>
              <a:defRPr/>
            </a:pPr>
            <a:r>
              <a:rPr lang="en-US" sz="3200" dirty="0"/>
              <a:t>Coliform bacteria</a:t>
            </a:r>
          </a:p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32058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Shape 2"/>
          <p:cNvSpPr txBox="1"/>
          <p:nvPr/>
        </p:nvSpPr>
        <p:spPr>
          <a:xfrm>
            <a:off x="2171700" y="579847"/>
            <a:ext cx="9532938" cy="559485"/>
          </a:xfrm>
          <a:prstGeom prst="rect">
            <a:avLst/>
          </a:prstGeom>
          <a:noFill/>
          <a:ln>
            <a:noFill/>
          </a:ln>
        </p:spPr>
        <p:txBody>
          <a:bodyPr lIns="113188" tIns="56594" rIns="113188" bIns="56594"/>
          <a:lstStyle/>
          <a:p>
            <a:r>
              <a:rPr lang="en-US" sz="36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WHY DO WE NEED SO MANY LAKES?</a:t>
            </a:r>
          </a:p>
        </p:txBody>
      </p:sp>
      <p:sp>
        <p:nvSpPr>
          <p:cNvPr id="22" name="Content Placeholder 5">
            <a:extLst>
              <a:ext uri="{FF2B5EF4-FFF2-40B4-BE49-F238E27FC236}">
                <a16:creationId xmlns:a16="http://schemas.microsoft.com/office/drawing/2014/main" id="{2645A1B7-8B88-4D90-983D-BAA2E9AAFFD3}"/>
              </a:ext>
            </a:extLst>
          </p:cNvPr>
          <p:cNvSpPr txBox="1">
            <a:spLocks/>
          </p:cNvSpPr>
          <p:nvPr/>
        </p:nvSpPr>
        <p:spPr>
          <a:xfrm>
            <a:off x="2249904" y="1224212"/>
            <a:ext cx="8981398" cy="3114457"/>
          </a:xfrm>
          <a:prstGeom prst="rect">
            <a:avLst/>
          </a:prstGeom>
        </p:spPr>
        <p:txBody>
          <a:bodyPr/>
          <a:lstStyle>
            <a:lvl1pPr marL="432000" indent="-324000" algn="l" defTabSz="1149949" rtl="0" eaLnBrk="1" latinLnBrk="0" hangingPunct="1">
              <a:lnSpc>
                <a:spcPct val="90000"/>
              </a:lnSpc>
              <a:spcBef>
                <a:spcPts val="1258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sz="352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62462" indent="-287487" algn="l" defTabSz="1149949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30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37437" indent="-287487" algn="l" defTabSz="1149949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25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12412" indent="-287487" algn="l" defTabSz="1149949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22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87386" indent="-287487" algn="l" defTabSz="1149949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22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162361" indent="-287487" algn="l" defTabSz="1149949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22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737336" indent="-287487" algn="l" defTabSz="1149949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22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12310" indent="-287487" algn="l" defTabSz="1149949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22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87285" indent="-287487" algn="l" defTabSz="1149949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22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  <a:defRPr/>
            </a:pPr>
            <a:r>
              <a:rPr lang="en-US" sz="3200" dirty="0"/>
              <a:t>We live in former low lying areas and are surrounded by swamp land. Lakes provide water quality treatment </a:t>
            </a:r>
          </a:p>
          <a:p>
            <a:pPr>
              <a:buClrTx/>
              <a:defRPr/>
            </a:pPr>
            <a:r>
              <a:rPr lang="en-US" sz="3200" dirty="0"/>
              <a:t>Lakes provide flood protection</a:t>
            </a:r>
          </a:p>
          <a:p>
            <a:pPr>
              <a:buClrTx/>
              <a:defRPr/>
            </a:pPr>
            <a:r>
              <a:rPr lang="en-US" sz="3200" dirty="0"/>
              <a:t>Lakes aid with water conservation</a:t>
            </a:r>
          </a:p>
          <a:p>
            <a:pPr>
              <a:buClrTx/>
              <a:defRPr/>
            </a:pPr>
            <a:r>
              <a:rPr lang="en-US" sz="3200" dirty="0"/>
              <a:t>Lakes help with environmental preservation</a:t>
            </a:r>
          </a:p>
          <a:p>
            <a:pPr>
              <a:buClrTx/>
              <a:defRPr/>
            </a:pPr>
            <a:r>
              <a:rPr lang="en-US" sz="3200" dirty="0"/>
              <a:t>They are required by Florida Statues</a:t>
            </a:r>
          </a:p>
          <a:p>
            <a:pPr marL="0" indent="0">
              <a:buNone/>
            </a:pPr>
            <a:endParaRPr lang="en-US" sz="1800" u="sng" dirty="0"/>
          </a:p>
        </p:txBody>
      </p:sp>
    </p:spTree>
    <p:extLst>
      <p:ext uri="{BB962C8B-B14F-4D97-AF65-F5344CB8AC3E}">
        <p14:creationId xmlns:p14="http://schemas.microsoft.com/office/powerpoint/2010/main" val="247879045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Shape 2"/>
          <p:cNvSpPr txBox="1"/>
          <p:nvPr/>
        </p:nvSpPr>
        <p:spPr>
          <a:xfrm>
            <a:off x="2171700" y="579847"/>
            <a:ext cx="9532938" cy="559485"/>
          </a:xfrm>
          <a:prstGeom prst="rect">
            <a:avLst/>
          </a:prstGeom>
          <a:noFill/>
          <a:ln>
            <a:noFill/>
          </a:ln>
        </p:spPr>
        <p:txBody>
          <a:bodyPr lIns="113188" tIns="56594" rIns="113188" bIns="56594"/>
          <a:lstStyle/>
          <a:p>
            <a:r>
              <a:rPr lang="en-US" sz="36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VERANDA CDD II STORMWATER SYSTEM</a:t>
            </a:r>
          </a:p>
        </p:txBody>
      </p:sp>
      <p:pic>
        <p:nvPicPr>
          <p:cNvPr id="5" name="Picture 2" descr="MVC-096S"/>
          <p:cNvPicPr>
            <a:picLocks noChangeAspect="1" noChangeArrowheads="1"/>
          </p:cNvPicPr>
          <p:nvPr/>
        </p:nvPicPr>
        <p:blipFill rotWithShape="1">
          <a:blip r:embed="rId4" cstate="print"/>
          <a:srcRect b="12639"/>
          <a:stretch/>
        </p:blipFill>
        <p:spPr bwMode="auto">
          <a:xfrm>
            <a:off x="3200296" y="1349528"/>
            <a:ext cx="6978447" cy="4572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4230414" y="1827749"/>
            <a:ext cx="6080234" cy="530772"/>
          </a:xfrm>
          <a:prstGeom prst="rect">
            <a:avLst/>
          </a:prstGeom>
        </p:spPr>
        <p:txBody>
          <a:bodyPr/>
          <a:lstStyle>
            <a:lvl1pPr algn="l" defTabSz="114994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53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200" dirty="0">
                <a:solidFill>
                  <a:schemeClr val="bg1"/>
                </a:solidFill>
              </a:rPr>
              <a:t>Seasonal Pond Fluctuations</a:t>
            </a:r>
          </a:p>
        </p:txBody>
      </p:sp>
      <p:sp>
        <p:nvSpPr>
          <p:cNvPr id="9" name="Line 4"/>
          <p:cNvSpPr>
            <a:spLocks noChangeShapeType="1"/>
          </p:cNvSpPr>
          <p:nvPr/>
        </p:nvSpPr>
        <p:spPr bwMode="auto">
          <a:xfrm>
            <a:off x="5769654" y="3883572"/>
            <a:ext cx="1981200" cy="0"/>
          </a:xfrm>
          <a:prstGeom prst="line">
            <a:avLst/>
          </a:prstGeom>
          <a:noFill/>
          <a:ln w="5080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" name="Line 5"/>
          <p:cNvSpPr>
            <a:spLocks noChangeShapeType="1"/>
          </p:cNvSpPr>
          <p:nvPr/>
        </p:nvSpPr>
        <p:spPr bwMode="auto">
          <a:xfrm>
            <a:off x="6812280" y="4352860"/>
            <a:ext cx="762000" cy="0"/>
          </a:xfrm>
          <a:prstGeom prst="line">
            <a:avLst/>
          </a:prstGeom>
          <a:noFill/>
          <a:ln w="5080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" name="Line 7"/>
          <p:cNvSpPr>
            <a:spLocks noChangeShapeType="1"/>
          </p:cNvSpPr>
          <p:nvPr/>
        </p:nvSpPr>
        <p:spPr bwMode="auto">
          <a:xfrm>
            <a:off x="7143881" y="3426372"/>
            <a:ext cx="0" cy="457200"/>
          </a:xfrm>
          <a:prstGeom prst="line">
            <a:avLst/>
          </a:prstGeom>
          <a:noFill/>
          <a:ln w="50800">
            <a:solidFill>
              <a:schemeClr val="bg1"/>
            </a:solidFill>
            <a:round/>
            <a:headEnd/>
            <a:tailEnd type="stealth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13" name="Line 6"/>
          <p:cNvSpPr>
            <a:spLocks noChangeShapeType="1"/>
          </p:cNvSpPr>
          <p:nvPr/>
        </p:nvSpPr>
        <p:spPr bwMode="auto">
          <a:xfrm flipV="1">
            <a:off x="7185923" y="4352860"/>
            <a:ext cx="0" cy="381000"/>
          </a:xfrm>
          <a:prstGeom prst="line">
            <a:avLst/>
          </a:prstGeom>
          <a:noFill/>
          <a:ln w="50800">
            <a:solidFill>
              <a:schemeClr val="bg1"/>
            </a:solidFill>
            <a:round/>
            <a:headEnd/>
            <a:tailEnd type="stealth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15" name="Text Box 8"/>
          <p:cNvSpPr txBox="1">
            <a:spLocks noChangeArrowheads="1"/>
          </p:cNvSpPr>
          <p:nvPr/>
        </p:nvSpPr>
        <p:spPr bwMode="auto">
          <a:xfrm>
            <a:off x="7853716" y="3674931"/>
            <a:ext cx="1885453" cy="846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charset="0"/>
              </a:rPr>
              <a:t>Normal Seasonal</a:t>
            </a:r>
          </a:p>
          <a:p>
            <a:pPr algn="ctr"/>
            <a:r>
              <a:rPr lang="en-US" b="1" dirty="0">
                <a:solidFill>
                  <a:schemeClr val="bg1"/>
                </a:solidFill>
                <a:latin typeface="Arial" charset="0"/>
              </a:rPr>
              <a:t>Water Table</a:t>
            </a:r>
          </a:p>
          <a:p>
            <a:pPr algn="ctr"/>
            <a:r>
              <a:rPr lang="en-US" b="1" dirty="0">
                <a:solidFill>
                  <a:schemeClr val="bg1"/>
                </a:solidFill>
                <a:latin typeface="Arial" charset="0"/>
              </a:rPr>
              <a:t>Fluctuations</a:t>
            </a:r>
          </a:p>
        </p:txBody>
      </p:sp>
    </p:spTree>
    <p:extLst>
      <p:ext uri="{BB962C8B-B14F-4D97-AF65-F5344CB8AC3E}">
        <p14:creationId xmlns:p14="http://schemas.microsoft.com/office/powerpoint/2010/main" val="107609003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MVC-083S"/>
          <p:cNvPicPr>
            <a:picLocks noChangeAspect="1" noChangeArrowheads="1"/>
          </p:cNvPicPr>
          <p:nvPr/>
        </p:nvPicPr>
        <p:blipFill rotWithShape="1">
          <a:blip r:embed="rId4" cstate="print"/>
          <a:srcRect b="13756"/>
          <a:stretch/>
        </p:blipFill>
        <p:spPr bwMode="auto">
          <a:xfrm>
            <a:off x="2547708" y="1394209"/>
            <a:ext cx="8414844" cy="4475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Shape 2"/>
          <p:cNvSpPr txBox="1"/>
          <p:nvPr/>
        </p:nvSpPr>
        <p:spPr>
          <a:xfrm>
            <a:off x="2171700" y="579847"/>
            <a:ext cx="9532938" cy="559485"/>
          </a:xfrm>
          <a:prstGeom prst="rect">
            <a:avLst/>
          </a:prstGeom>
          <a:noFill/>
          <a:ln>
            <a:noFill/>
          </a:ln>
        </p:spPr>
        <p:txBody>
          <a:bodyPr lIns="113188" tIns="56594" rIns="113188" bIns="56594"/>
          <a:lstStyle/>
          <a:p>
            <a:r>
              <a:rPr lang="en-US" sz="36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VERANDA CDD II STORMWATER SYSTEM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4230414" y="1827749"/>
            <a:ext cx="6080234" cy="530772"/>
          </a:xfrm>
          <a:prstGeom prst="rect">
            <a:avLst/>
          </a:prstGeom>
        </p:spPr>
        <p:txBody>
          <a:bodyPr/>
          <a:lstStyle>
            <a:lvl1pPr algn="l" defTabSz="114994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53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200" dirty="0">
                <a:solidFill>
                  <a:schemeClr val="bg1"/>
                </a:solidFill>
              </a:rPr>
              <a:t>Water Management Easement</a:t>
            </a:r>
          </a:p>
        </p:txBody>
      </p:sp>
      <p:sp>
        <p:nvSpPr>
          <p:cNvPr id="14" name="Line 4"/>
          <p:cNvSpPr>
            <a:spLocks noChangeShapeType="1"/>
          </p:cNvSpPr>
          <p:nvPr/>
        </p:nvSpPr>
        <p:spPr bwMode="auto">
          <a:xfrm flipV="1">
            <a:off x="6977293" y="2358521"/>
            <a:ext cx="0" cy="1524000"/>
          </a:xfrm>
          <a:prstGeom prst="line">
            <a:avLst/>
          </a:prstGeom>
          <a:noFill/>
          <a:ln w="5080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" name="Line 5"/>
          <p:cNvSpPr>
            <a:spLocks noChangeShapeType="1"/>
          </p:cNvSpPr>
          <p:nvPr/>
        </p:nvSpPr>
        <p:spPr bwMode="auto">
          <a:xfrm flipV="1">
            <a:off x="10406293" y="2443655"/>
            <a:ext cx="0" cy="1219200"/>
          </a:xfrm>
          <a:prstGeom prst="line">
            <a:avLst/>
          </a:prstGeom>
          <a:noFill/>
          <a:ln w="5080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" name="Line 6"/>
          <p:cNvSpPr>
            <a:spLocks noChangeShapeType="1"/>
          </p:cNvSpPr>
          <p:nvPr/>
        </p:nvSpPr>
        <p:spPr bwMode="auto">
          <a:xfrm>
            <a:off x="6977293" y="2809940"/>
            <a:ext cx="3429000" cy="0"/>
          </a:xfrm>
          <a:prstGeom prst="line">
            <a:avLst/>
          </a:prstGeom>
          <a:noFill/>
          <a:ln w="50800">
            <a:solidFill>
              <a:schemeClr val="bg1"/>
            </a:solidFill>
            <a:round/>
            <a:headEnd type="stealth" w="lg" len="lg"/>
            <a:tailEnd type="stealth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19" name="Text Box 7"/>
          <p:cNvSpPr txBox="1">
            <a:spLocks noChangeArrowheads="1"/>
          </p:cNvSpPr>
          <p:nvPr/>
        </p:nvSpPr>
        <p:spPr bwMode="auto">
          <a:xfrm>
            <a:off x="8031554" y="2952214"/>
            <a:ext cx="1457450" cy="846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charset="0"/>
              </a:rPr>
              <a:t>20’ Lake</a:t>
            </a:r>
          </a:p>
          <a:p>
            <a:pPr algn="ctr"/>
            <a:r>
              <a:rPr lang="en-US" b="1" dirty="0">
                <a:solidFill>
                  <a:schemeClr val="bg1"/>
                </a:solidFill>
                <a:latin typeface="Arial" charset="0"/>
              </a:rPr>
              <a:t>Maintenance</a:t>
            </a:r>
          </a:p>
          <a:p>
            <a:pPr algn="ctr"/>
            <a:r>
              <a:rPr lang="en-US" b="1" dirty="0">
                <a:solidFill>
                  <a:schemeClr val="bg1"/>
                </a:solidFill>
                <a:latin typeface="Arial" charset="0"/>
              </a:rPr>
              <a:t>Easement</a:t>
            </a:r>
          </a:p>
        </p:txBody>
      </p:sp>
    </p:spTree>
    <p:extLst>
      <p:ext uri="{BB962C8B-B14F-4D97-AF65-F5344CB8AC3E}">
        <p14:creationId xmlns:p14="http://schemas.microsoft.com/office/powerpoint/2010/main" val="3444456257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Line 4"/>
          <p:cNvSpPr>
            <a:spLocks noChangeShapeType="1"/>
          </p:cNvSpPr>
          <p:nvPr/>
        </p:nvSpPr>
        <p:spPr bwMode="auto">
          <a:xfrm flipV="1">
            <a:off x="6977293" y="2358521"/>
            <a:ext cx="0" cy="1524000"/>
          </a:xfrm>
          <a:prstGeom prst="line">
            <a:avLst/>
          </a:prstGeom>
          <a:noFill/>
          <a:ln w="5080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8299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3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6" name="Line 5"/>
          <p:cNvSpPr>
            <a:spLocks noChangeShapeType="1"/>
          </p:cNvSpPr>
          <p:nvPr/>
        </p:nvSpPr>
        <p:spPr bwMode="auto">
          <a:xfrm flipV="1">
            <a:off x="10406293" y="2443655"/>
            <a:ext cx="0" cy="1219200"/>
          </a:xfrm>
          <a:prstGeom prst="line">
            <a:avLst/>
          </a:prstGeom>
          <a:noFill/>
          <a:ln w="5080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8299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3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DA7C4F5-B66F-AA36-642B-7FCC141B6358}"/>
              </a:ext>
            </a:extLst>
          </p:cNvPr>
          <p:cNvSpPr txBox="1"/>
          <p:nvPr/>
        </p:nvSpPr>
        <p:spPr>
          <a:xfrm>
            <a:off x="2060681" y="3404926"/>
            <a:ext cx="964395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299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Open Sans Extrabold" panose="020B0906030804020204" pitchFamily="34" charset="0"/>
                <a:cs typeface="Arial" panose="020B0604020202020204" pitchFamily="34" charset="0"/>
              </a:rPr>
              <a:t>THANK YOU FOR LISTENING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rial" panose="020B0604020202020204" pitchFamily="34" charset="0"/>
              <a:ea typeface="Open Sans Extrabold" panose="020B0906030804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D9162F2-EC50-A3D9-A421-280F8C2661D4}"/>
              </a:ext>
            </a:extLst>
          </p:cNvPr>
          <p:cNvSpPr txBox="1"/>
          <p:nvPr/>
        </p:nvSpPr>
        <p:spPr>
          <a:xfrm>
            <a:off x="2060681" y="4094931"/>
            <a:ext cx="96439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299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QUESTIONS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rial" panose="020B0604020202020204" pitchFamily="34" charset="0"/>
              <a:ea typeface="Open Sans Light" panose="020B0306030504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E2EC156-C307-2E24-87CC-3722D7F8C535}"/>
              </a:ext>
            </a:extLst>
          </p:cNvPr>
          <p:cNvSpPr/>
          <p:nvPr/>
        </p:nvSpPr>
        <p:spPr>
          <a:xfrm>
            <a:off x="6347865" y="2114550"/>
            <a:ext cx="1050282" cy="1022704"/>
          </a:xfrm>
          <a:prstGeom prst="rect">
            <a:avLst/>
          </a:prstGeom>
          <a:noFill/>
          <a:ln w="635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299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34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E008B0-A109-9BEC-411D-18CD6FEE70C5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75000"/>
            <a:lum bright="40000" contrast="-20000"/>
          </a:blip>
          <a:stretch>
            <a:fillRect/>
          </a:stretch>
        </p:blipFill>
        <p:spPr>
          <a:xfrm>
            <a:off x="6500283" y="2295341"/>
            <a:ext cx="766245" cy="66139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9" name="TextShape 2">
            <a:extLst>
              <a:ext uri="{FF2B5EF4-FFF2-40B4-BE49-F238E27FC236}">
                <a16:creationId xmlns:a16="http://schemas.microsoft.com/office/drawing/2014/main" id="{7E69A407-9348-0D32-1B49-2E2FC385F55A}"/>
              </a:ext>
            </a:extLst>
          </p:cNvPr>
          <p:cNvSpPr txBox="1"/>
          <p:nvPr/>
        </p:nvSpPr>
        <p:spPr>
          <a:xfrm>
            <a:off x="2171700" y="579847"/>
            <a:ext cx="9532938" cy="559485"/>
          </a:xfrm>
          <a:prstGeom prst="rect">
            <a:avLst/>
          </a:prstGeom>
          <a:noFill/>
          <a:ln>
            <a:noFill/>
          </a:ln>
        </p:spPr>
        <p:txBody>
          <a:bodyPr lIns="113188" tIns="56594" rIns="113188" bIns="56594"/>
          <a:lstStyle/>
          <a:p>
            <a:pPr marL="0" marR="0" lvl="0" indent="0" algn="l" defTabSz="8299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FLORIDA STORMWATER DESIGN</a:t>
            </a:r>
          </a:p>
        </p:txBody>
      </p:sp>
    </p:spTree>
    <p:extLst>
      <p:ext uri="{BB962C8B-B14F-4D97-AF65-F5344CB8AC3E}">
        <p14:creationId xmlns:p14="http://schemas.microsoft.com/office/powerpoint/2010/main" val="168709122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Shape 2"/>
          <p:cNvSpPr txBox="1"/>
          <p:nvPr/>
        </p:nvSpPr>
        <p:spPr>
          <a:xfrm>
            <a:off x="2171700" y="579847"/>
            <a:ext cx="9532938" cy="559485"/>
          </a:xfrm>
          <a:prstGeom prst="rect">
            <a:avLst/>
          </a:prstGeom>
          <a:noFill/>
          <a:ln>
            <a:noFill/>
          </a:ln>
        </p:spPr>
        <p:txBody>
          <a:bodyPr lIns="113188" tIns="56594" rIns="113188" bIns="56594"/>
          <a:lstStyle/>
          <a:p>
            <a:r>
              <a:rPr lang="en-US" sz="36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STORMWATER MANAGEMENT OVERVIEW</a:t>
            </a:r>
          </a:p>
        </p:txBody>
      </p:sp>
      <p:sp>
        <p:nvSpPr>
          <p:cNvPr id="22" name="Content Placeholder 5">
            <a:extLst>
              <a:ext uri="{FF2B5EF4-FFF2-40B4-BE49-F238E27FC236}">
                <a16:creationId xmlns:a16="http://schemas.microsoft.com/office/drawing/2014/main" id="{2645A1B7-8B88-4D90-983D-BAA2E9AAFFD3}"/>
              </a:ext>
            </a:extLst>
          </p:cNvPr>
          <p:cNvSpPr txBox="1">
            <a:spLocks/>
          </p:cNvSpPr>
          <p:nvPr/>
        </p:nvSpPr>
        <p:spPr>
          <a:xfrm>
            <a:off x="2249904" y="1224213"/>
            <a:ext cx="8277888" cy="4603082"/>
          </a:xfrm>
          <a:prstGeom prst="rect">
            <a:avLst/>
          </a:prstGeom>
        </p:spPr>
        <p:txBody>
          <a:bodyPr/>
          <a:lstStyle>
            <a:lvl1pPr marL="432000" indent="-324000" algn="l" defTabSz="1149949" rtl="0" eaLnBrk="1" latinLnBrk="0" hangingPunct="1">
              <a:lnSpc>
                <a:spcPct val="90000"/>
              </a:lnSpc>
              <a:spcBef>
                <a:spcPts val="1258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sz="352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62462" indent="-287487" algn="l" defTabSz="1149949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30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37437" indent="-287487" algn="l" defTabSz="1149949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25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12412" indent="-287487" algn="l" defTabSz="1149949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22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87386" indent="-287487" algn="l" defTabSz="1149949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22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162361" indent="-287487" algn="l" defTabSz="1149949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22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737336" indent="-287487" algn="l" defTabSz="1149949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22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12310" indent="-287487" algn="l" defTabSz="1149949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22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87285" indent="-287487" algn="l" defTabSz="1149949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22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/>
            <a:r>
              <a:rPr lang="en-US" sz="1800" dirty="0"/>
              <a:t>Veranda CDD is comprised of five (5) residential projects</a:t>
            </a:r>
          </a:p>
          <a:p>
            <a:pPr marL="601912" lvl="1" indent="-171450"/>
            <a:r>
              <a:rPr lang="en-US" sz="1297" dirty="0"/>
              <a:t>Veranda Preserve West</a:t>
            </a:r>
          </a:p>
          <a:p>
            <a:pPr marL="601912" lvl="1" indent="-171450"/>
            <a:r>
              <a:rPr lang="en-US" sz="1297" dirty="0"/>
              <a:t>Veranda Preserve East</a:t>
            </a:r>
          </a:p>
          <a:p>
            <a:pPr marL="601912" lvl="1" indent="-171450"/>
            <a:r>
              <a:rPr lang="en-US" sz="1297" dirty="0"/>
              <a:t>Veranda Estates</a:t>
            </a:r>
          </a:p>
          <a:p>
            <a:pPr marL="601912" lvl="1" indent="-171450"/>
            <a:r>
              <a:rPr lang="en-US" sz="1297" dirty="0"/>
              <a:t>Veranda Oaks</a:t>
            </a:r>
          </a:p>
          <a:p>
            <a:pPr marL="601912" lvl="1" indent="-171450"/>
            <a:r>
              <a:rPr lang="en-US" sz="1297" dirty="0"/>
              <a:t>Veranda Gardens East</a:t>
            </a:r>
          </a:p>
          <a:p>
            <a:pPr marL="171450" indent="-171450"/>
            <a:r>
              <a:rPr lang="en-US" sz="1800" dirty="0"/>
              <a:t>Each project is a self contained, closed basin</a:t>
            </a:r>
          </a:p>
          <a:p>
            <a:pPr marL="601912" lvl="1" indent="-171450"/>
            <a:r>
              <a:rPr lang="en-US" sz="1297" dirty="0"/>
              <a:t>Individual Water Management District Permit</a:t>
            </a:r>
          </a:p>
          <a:p>
            <a:pPr marL="601912" lvl="1" indent="-171450"/>
            <a:r>
              <a:rPr lang="en-US" sz="1297" dirty="0"/>
              <a:t>Unique design elements (i.e. Design elevations, control elevation, discharge amount, </a:t>
            </a:r>
            <a:r>
              <a:rPr lang="en-US" sz="1297" dirty="0" err="1"/>
              <a:t>etc</a:t>
            </a:r>
            <a:r>
              <a:rPr lang="en-US" sz="1297" dirty="0"/>
              <a:t>)</a:t>
            </a:r>
          </a:p>
          <a:p>
            <a:pPr marL="171450" indent="-171450"/>
            <a:r>
              <a:rPr lang="en-US" sz="1800" dirty="0"/>
              <a:t>Stormwater Main Outfall is via two (2) different outfalls</a:t>
            </a:r>
          </a:p>
          <a:p>
            <a:pPr marL="601912" lvl="1" indent="-171450"/>
            <a:r>
              <a:rPr lang="en-US" sz="1297" dirty="0"/>
              <a:t>North Outfall – Veranda Preserve East &amp; West, Veranda Estates, Veranda Oaks</a:t>
            </a:r>
          </a:p>
          <a:p>
            <a:pPr marL="601912" lvl="1" indent="-171450"/>
            <a:r>
              <a:rPr lang="en-US" sz="1297" dirty="0"/>
              <a:t>South Outfall – Veranda Gardens East &amp; Veranda Gardens West (CDD I)</a:t>
            </a:r>
          </a:p>
        </p:txBody>
      </p:sp>
    </p:spTree>
    <p:extLst>
      <p:ext uri="{BB962C8B-B14F-4D97-AF65-F5344CB8AC3E}">
        <p14:creationId xmlns:p14="http://schemas.microsoft.com/office/powerpoint/2010/main" val="142712302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4E0624-1F1C-F21B-624C-81397F7DE8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36775" y="272639"/>
            <a:ext cx="9331584" cy="6038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73486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Shape 2"/>
          <p:cNvSpPr txBox="1"/>
          <p:nvPr/>
        </p:nvSpPr>
        <p:spPr>
          <a:xfrm>
            <a:off x="2171700" y="579847"/>
            <a:ext cx="9532938" cy="559485"/>
          </a:xfrm>
          <a:prstGeom prst="rect">
            <a:avLst/>
          </a:prstGeom>
          <a:noFill/>
          <a:ln>
            <a:noFill/>
          </a:ln>
        </p:spPr>
        <p:txBody>
          <a:bodyPr lIns="113188" tIns="56594" rIns="113188" bIns="56594"/>
          <a:lstStyle/>
          <a:p>
            <a:r>
              <a:rPr lang="en-US" sz="36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STORMWATER MANAGEMENT OVERVIEW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B1E3D519-6679-E3EA-C428-C6DBE21FF6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6875793"/>
              </p:ext>
            </p:extLst>
          </p:nvPr>
        </p:nvGraphicFramePr>
        <p:xfrm>
          <a:off x="2465408" y="1708682"/>
          <a:ext cx="8593250" cy="3496595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372810">
                  <a:extLst>
                    <a:ext uri="{9D8B030D-6E8A-4147-A177-3AD203B41FA5}">
                      <a16:colId xmlns:a16="http://schemas.microsoft.com/office/drawing/2014/main" val="160012476"/>
                    </a:ext>
                  </a:extLst>
                </a:gridCol>
                <a:gridCol w="1898248">
                  <a:extLst>
                    <a:ext uri="{9D8B030D-6E8A-4147-A177-3AD203B41FA5}">
                      <a16:colId xmlns:a16="http://schemas.microsoft.com/office/drawing/2014/main" val="3953007548"/>
                    </a:ext>
                  </a:extLst>
                </a:gridCol>
                <a:gridCol w="1307939">
                  <a:extLst>
                    <a:ext uri="{9D8B030D-6E8A-4147-A177-3AD203B41FA5}">
                      <a16:colId xmlns:a16="http://schemas.microsoft.com/office/drawing/2014/main" val="2038896137"/>
                    </a:ext>
                  </a:extLst>
                </a:gridCol>
                <a:gridCol w="3014253">
                  <a:extLst>
                    <a:ext uri="{9D8B030D-6E8A-4147-A177-3AD203B41FA5}">
                      <a16:colId xmlns:a16="http://schemas.microsoft.com/office/drawing/2014/main" val="2668764322"/>
                    </a:ext>
                  </a:extLst>
                </a:gridCol>
              </a:tblGrid>
              <a:tr h="374110">
                <a:tc gridSpan="4"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Veranda Preserve West (112.53 acres)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0973462"/>
                  </a:ext>
                </a:extLst>
              </a:tr>
              <a:tr h="645725"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chemeClr val="bg1"/>
                          </a:solidFill>
                        </a:rPr>
                        <a:t>Design Element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</a:rPr>
                        <a:t>Design Parameter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</a:rPr>
                        <a:t>Rainfall Amount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</a:rPr>
                        <a:t>Permitted Value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2221733"/>
                  </a:ext>
                </a:extLst>
              </a:tr>
              <a:tr h="374110">
                <a:tc>
                  <a:txBody>
                    <a:bodyPr/>
                    <a:lstStyle/>
                    <a:p>
                      <a:r>
                        <a:rPr lang="en-US" sz="1600" dirty="0"/>
                        <a:t>Roadway Conveyance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3-year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4.0”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N/A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4296518"/>
                  </a:ext>
                </a:extLst>
              </a:tr>
              <a:tr h="374110">
                <a:tc>
                  <a:txBody>
                    <a:bodyPr/>
                    <a:lstStyle/>
                    <a:p>
                      <a:r>
                        <a:rPr lang="en-US" sz="1600" dirty="0"/>
                        <a:t>Roadway Crown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10-year, 1-day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6.0”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8.42’ NAVD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7131408"/>
                  </a:ext>
                </a:extLst>
              </a:tr>
              <a:tr h="374110">
                <a:tc>
                  <a:txBody>
                    <a:bodyPr/>
                    <a:lstStyle/>
                    <a:p>
                      <a:r>
                        <a:rPr lang="en-US" sz="1600" dirty="0"/>
                        <a:t>Discharge Rate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25-year, 3-day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10.0”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81.51’ CFS</a:t>
                      </a:r>
                    </a:p>
                    <a:p>
                      <a:pPr algn="ctr"/>
                      <a:r>
                        <a:rPr lang="en-US" sz="1600" dirty="0"/>
                        <a:t>36,584 GPM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0466330"/>
                  </a:ext>
                </a:extLst>
              </a:tr>
              <a:tr h="374110">
                <a:tc>
                  <a:txBody>
                    <a:bodyPr/>
                    <a:lstStyle/>
                    <a:p>
                      <a:r>
                        <a:rPr lang="en-US" sz="1600" dirty="0"/>
                        <a:t>Perimeter Berm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25-year, 3-day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10.0”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9.50’ NAVD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8502529"/>
                  </a:ext>
                </a:extLst>
              </a:tr>
              <a:tr h="377523">
                <a:tc>
                  <a:txBody>
                    <a:bodyPr/>
                    <a:lstStyle/>
                    <a:p>
                      <a:r>
                        <a:rPr lang="en-US" sz="1600" dirty="0"/>
                        <a:t>Finished Floor Elevation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100-year, 3-day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11.0”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10.59’ NAVD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6401034"/>
                  </a:ext>
                </a:extLst>
              </a:tr>
              <a:tr h="397787">
                <a:tc>
                  <a:txBody>
                    <a:bodyPr/>
                    <a:lstStyle/>
                    <a:p>
                      <a:r>
                        <a:rPr lang="en-US" sz="1600" dirty="0"/>
                        <a:t>Control Elevation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N/A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N/A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6.5’ NAVD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25457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2023930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Shape 2"/>
          <p:cNvSpPr txBox="1"/>
          <p:nvPr/>
        </p:nvSpPr>
        <p:spPr>
          <a:xfrm>
            <a:off x="2171700" y="579847"/>
            <a:ext cx="9532938" cy="559485"/>
          </a:xfrm>
          <a:prstGeom prst="rect">
            <a:avLst/>
          </a:prstGeom>
          <a:noFill/>
          <a:ln>
            <a:noFill/>
          </a:ln>
        </p:spPr>
        <p:txBody>
          <a:bodyPr lIns="113188" tIns="56594" rIns="113188" bIns="56594"/>
          <a:lstStyle/>
          <a:p>
            <a:r>
              <a:rPr lang="en-US" sz="36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STORMWATER MANAGEMENT OVERVIEW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1A275728-F2D7-7140-497C-E476CADEE2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573660"/>
              </p:ext>
            </p:extLst>
          </p:nvPr>
        </p:nvGraphicFramePr>
        <p:xfrm>
          <a:off x="2465408" y="1708682"/>
          <a:ext cx="8593250" cy="3496595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372810">
                  <a:extLst>
                    <a:ext uri="{9D8B030D-6E8A-4147-A177-3AD203B41FA5}">
                      <a16:colId xmlns:a16="http://schemas.microsoft.com/office/drawing/2014/main" val="160012476"/>
                    </a:ext>
                  </a:extLst>
                </a:gridCol>
                <a:gridCol w="1898248">
                  <a:extLst>
                    <a:ext uri="{9D8B030D-6E8A-4147-A177-3AD203B41FA5}">
                      <a16:colId xmlns:a16="http://schemas.microsoft.com/office/drawing/2014/main" val="3953007548"/>
                    </a:ext>
                  </a:extLst>
                </a:gridCol>
                <a:gridCol w="1307939">
                  <a:extLst>
                    <a:ext uri="{9D8B030D-6E8A-4147-A177-3AD203B41FA5}">
                      <a16:colId xmlns:a16="http://schemas.microsoft.com/office/drawing/2014/main" val="2038896137"/>
                    </a:ext>
                  </a:extLst>
                </a:gridCol>
                <a:gridCol w="3014253">
                  <a:extLst>
                    <a:ext uri="{9D8B030D-6E8A-4147-A177-3AD203B41FA5}">
                      <a16:colId xmlns:a16="http://schemas.microsoft.com/office/drawing/2014/main" val="2668764322"/>
                    </a:ext>
                  </a:extLst>
                </a:gridCol>
              </a:tblGrid>
              <a:tr h="374110">
                <a:tc gridSpan="4"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Veranda Preserve East (196.85 acres)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0973462"/>
                  </a:ext>
                </a:extLst>
              </a:tr>
              <a:tr h="645725"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chemeClr val="bg1"/>
                          </a:solidFill>
                        </a:rPr>
                        <a:t>Design Element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</a:rPr>
                        <a:t>Design Parameter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</a:rPr>
                        <a:t>Rainfall Amount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</a:rPr>
                        <a:t>Permitted Value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2221733"/>
                  </a:ext>
                </a:extLst>
              </a:tr>
              <a:tr h="374110">
                <a:tc>
                  <a:txBody>
                    <a:bodyPr/>
                    <a:lstStyle/>
                    <a:p>
                      <a:r>
                        <a:rPr lang="en-US" sz="1600" dirty="0"/>
                        <a:t>Roadway Conveyance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3-year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4.0”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N/A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4296518"/>
                  </a:ext>
                </a:extLst>
              </a:tr>
              <a:tr h="374110">
                <a:tc>
                  <a:txBody>
                    <a:bodyPr/>
                    <a:lstStyle/>
                    <a:p>
                      <a:r>
                        <a:rPr lang="en-US" sz="1600" dirty="0"/>
                        <a:t>Roadway Crown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10-year, 1-day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6.0”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8.42’ NAVD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7131408"/>
                  </a:ext>
                </a:extLst>
              </a:tr>
              <a:tr h="374110">
                <a:tc>
                  <a:txBody>
                    <a:bodyPr/>
                    <a:lstStyle/>
                    <a:p>
                      <a:r>
                        <a:rPr lang="en-US" sz="1600" dirty="0"/>
                        <a:t>Discharge Rate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25-year, 3-day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10.0”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81.51’ CFS</a:t>
                      </a:r>
                    </a:p>
                    <a:p>
                      <a:pPr algn="ctr"/>
                      <a:r>
                        <a:rPr lang="en-US" sz="1600" dirty="0"/>
                        <a:t>36,584 GPM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0466330"/>
                  </a:ext>
                </a:extLst>
              </a:tr>
              <a:tr h="374110">
                <a:tc>
                  <a:txBody>
                    <a:bodyPr/>
                    <a:lstStyle/>
                    <a:p>
                      <a:r>
                        <a:rPr lang="en-US" sz="1600" dirty="0"/>
                        <a:t>Perimeter Berm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25-year, 3-day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10.0”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9.50’ NAVD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8502529"/>
                  </a:ext>
                </a:extLst>
              </a:tr>
              <a:tr h="377523">
                <a:tc>
                  <a:txBody>
                    <a:bodyPr/>
                    <a:lstStyle/>
                    <a:p>
                      <a:r>
                        <a:rPr lang="en-US" sz="1600" dirty="0"/>
                        <a:t>Finished Floor Elevation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100-year, 3-day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11.0”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10.59’ NAVD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6401034"/>
                  </a:ext>
                </a:extLst>
              </a:tr>
              <a:tr h="397787">
                <a:tc>
                  <a:txBody>
                    <a:bodyPr/>
                    <a:lstStyle/>
                    <a:p>
                      <a:r>
                        <a:rPr lang="en-US" sz="1600" dirty="0"/>
                        <a:t>Control Elevation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N/A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N/A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6.5’ NAVD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25457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6083910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Shape 2"/>
          <p:cNvSpPr txBox="1"/>
          <p:nvPr/>
        </p:nvSpPr>
        <p:spPr>
          <a:xfrm>
            <a:off x="2171700" y="579847"/>
            <a:ext cx="9532938" cy="559485"/>
          </a:xfrm>
          <a:prstGeom prst="rect">
            <a:avLst/>
          </a:prstGeom>
          <a:noFill/>
          <a:ln>
            <a:noFill/>
          </a:ln>
        </p:spPr>
        <p:txBody>
          <a:bodyPr lIns="113188" tIns="56594" rIns="113188" bIns="56594"/>
          <a:lstStyle/>
          <a:p>
            <a:r>
              <a:rPr lang="en-US" sz="36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STORMWATER MANAGEMENT OVERVIEW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7C8E3B1-8AF8-F030-B367-218380A2AB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3861574"/>
              </p:ext>
            </p:extLst>
          </p:nvPr>
        </p:nvGraphicFramePr>
        <p:xfrm>
          <a:off x="2465408" y="1708682"/>
          <a:ext cx="8593250" cy="3496595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372810">
                  <a:extLst>
                    <a:ext uri="{9D8B030D-6E8A-4147-A177-3AD203B41FA5}">
                      <a16:colId xmlns:a16="http://schemas.microsoft.com/office/drawing/2014/main" val="160012476"/>
                    </a:ext>
                  </a:extLst>
                </a:gridCol>
                <a:gridCol w="1898248">
                  <a:extLst>
                    <a:ext uri="{9D8B030D-6E8A-4147-A177-3AD203B41FA5}">
                      <a16:colId xmlns:a16="http://schemas.microsoft.com/office/drawing/2014/main" val="3953007548"/>
                    </a:ext>
                  </a:extLst>
                </a:gridCol>
                <a:gridCol w="1307939">
                  <a:extLst>
                    <a:ext uri="{9D8B030D-6E8A-4147-A177-3AD203B41FA5}">
                      <a16:colId xmlns:a16="http://schemas.microsoft.com/office/drawing/2014/main" val="2038896137"/>
                    </a:ext>
                  </a:extLst>
                </a:gridCol>
                <a:gridCol w="3014253">
                  <a:extLst>
                    <a:ext uri="{9D8B030D-6E8A-4147-A177-3AD203B41FA5}">
                      <a16:colId xmlns:a16="http://schemas.microsoft.com/office/drawing/2014/main" val="2668764322"/>
                    </a:ext>
                  </a:extLst>
                </a:gridCol>
              </a:tblGrid>
              <a:tr h="374110">
                <a:tc gridSpan="4"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Veranda Estates </a:t>
                      </a:r>
                      <a:r>
                        <a:rPr lang="en-US" sz="1800"/>
                        <a:t>(79.11 </a:t>
                      </a:r>
                      <a:r>
                        <a:rPr lang="en-US" sz="1800" dirty="0"/>
                        <a:t>acres)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0973462"/>
                  </a:ext>
                </a:extLst>
              </a:tr>
              <a:tr h="645725"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chemeClr val="bg1"/>
                          </a:solidFill>
                        </a:rPr>
                        <a:t>Design Element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</a:rPr>
                        <a:t>Design Parameter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</a:rPr>
                        <a:t>Rainfall Amount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</a:rPr>
                        <a:t>Permitted Value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2221733"/>
                  </a:ext>
                </a:extLst>
              </a:tr>
              <a:tr h="374110">
                <a:tc>
                  <a:txBody>
                    <a:bodyPr/>
                    <a:lstStyle/>
                    <a:p>
                      <a:r>
                        <a:rPr lang="en-US" sz="1600" dirty="0"/>
                        <a:t>Roadway Conveyance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3-year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4.0”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N/A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4296518"/>
                  </a:ext>
                </a:extLst>
              </a:tr>
              <a:tr h="374110">
                <a:tc>
                  <a:txBody>
                    <a:bodyPr/>
                    <a:lstStyle/>
                    <a:p>
                      <a:r>
                        <a:rPr lang="en-US" sz="1600" dirty="0"/>
                        <a:t>Roadway Crown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10-year, 1-day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6.0”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8.94’ NAVD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7131408"/>
                  </a:ext>
                </a:extLst>
              </a:tr>
              <a:tr h="374110">
                <a:tc>
                  <a:txBody>
                    <a:bodyPr/>
                    <a:lstStyle/>
                    <a:p>
                      <a:r>
                        <a:rPr lang="en-US" sz="1600" dirty="0"/>
                        <a:t>Discharge Rate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25-year, 3-day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10.0”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14.10 CFS</a:t>
                      </a:r>
                    </a:p>
                    <a:p>
                      <a:pPr algn="ctr"/>
                      <a:r>
                        <a:rPr lang="en-US" sz="1600" dirty="0"/>
                        <a:t>6,329 GPM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0466330"/>
                  </a:ext>
                </a:extLst>
              </a:tr>
              <a:tr h="374110">
                <a:tc>
                  <a:txBody>
                    <a:bodyPr/>
                    <a:lstStyle/>
                    <a:p>
                      <a:r>
                        <a:rPr lang="en-US" sz="1600" dirty="0"/>
                        <a:t>Perimeter Berm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25-year, 3-day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10.0”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9.50’ NAVD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8502529"/>
                  </a:ext>
                </a:extLst>
              </a:tr>
              <a:tr h="377523">
                <a:tc>
                  <a:txBody>
                    <a:bodyPr/>
                    <a:lstStyle/>
                    <a:p>
                      <a:r>
                        <a:rPr lang="en-US" sz="1600" dirty="0"/>
                        <a:t>Finished Floor Elevation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100-year, 3-day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11.0”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10.59’ NAVD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6401034"/>
                  </a:ext>
                </a:extLst>
              </a:tr>
              <a:tr h="397787">
                <a:tc>
                  <a:txBody>
                    <a:bodyPr/>
                    <a:lstStyle/>
                    <a:p>
                      <a:r>
                        <a:rPr lang="en-US" sz="1600" dirty="0"/>
                        <a:t>Control Elevation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N/A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N/A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6.5’ NAVD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25457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4734850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15699</TotalTime>
  <Words>1849</Words>
  <Application>Microsoft Office PowerPoint</Application>
  <PresentationFormat>Custom</PresentationFormat>
  <Paragraphs>433</Paragraphs>
  <Slides>49</Slides>
  <Notes>49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5" baseType="lpstr">
      <vt:lpstr>Arial</vt:lpstr>
      <vt:lpstr>Calibri</vt:lpstr>
      <vt:lpstr>Symbol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Roberto Cabrera</dc:creator>
  <dc:description/>
  <cp:lastModifiedBy>Roberto Cabrera</cp:lastModifiedBy>
  <cp:revision>117</cp:revision>
  <cp:lastPrinted>2023-11-01T17:07:57Z</cp:lastPrinted>
  <dcterms:created xsi:type="dcterms:W3CDTF">2017-02-10T15:54:59Z</dcterms:created>
  <dcterms:modified xsi:type="dcterms:W3CDTF">2023-11-01T17:17:51Z</dcterms:modified>
  <dc:language>en-US</dc:language>
</cp:coreProperties>
</file>